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70" r:id="rId5"/>
    <p:sldId id="261" r:id="rId6"/>
    <p:sldId id="262" r:id="rId7"/>
    <p:sldId id="523" r:id="rId8"/>
    <p:sldId id="521" r:id="rId9"/>
    <p:sldId id="276" r:id="rId10"/>
    <p:sldId id="522" r:id="rId11"/>
    <p:sldId id="274" r:id="rId12"/>
    <p:sldId id="524" r:id="rId13"/>
    <p:sldId id="272" r:id="rId14"/>
    <p:sldId id="264" r:id="rId15"/>
    <p:sldId id="266" r:id="rId16"/>
    <p:sldId id="267" r:id="rId17"/>
    <p:sldId id="268" r:id="rId18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0341"/>
    <a:srgbClr val="EAF0FA"/>
    <a:srgbClr val="1541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57"/>
    <p:restoredTop sz="94610"/>
  </p:normalViewPr>
  <p:slideViewPr>
    <p:cSldViewPr snapToGrid="0" snapToObjects="1">
      <p:cViewPr>
        <p:scale>
          <a:sx n="155" d="100"/>
          <a:sy n="155" d="100"/>
        </p:scale>
        <p:origin x="592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076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d308049437_0_0:notes"/>
          <p:cNvSpPr txBox="1">
            <a:spLocks noGrp="1"/>
          </p:cNvSpPr>
          <p:nvPr>
            <p:ph type="body" idx="1"/>
          </p:nvPr>
        </p:nvSpPr>
        <p:spPr>
          <a:xfrm>
            <a:off x="822950" y="6949425"/>
            <a:ext cx="6583800" cy="65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0" name="Google Shape;190;g3d30804943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2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75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d308049437_0_0:notes"/>
          <p:cNvSpPr txBox="1">
            <a:spLocks noGrp="1"/>
          </p:cNvSpPr>
          <p:nvPr>
            <p:ph type="body" idx="1"/>
          </p:nvPr>
        </p:nvSpPr>
        <p:spPr>
          <a:xfrm>
            <a:off x="822950" y="6949425"/>
            <a:ext cx="6583800" cy="65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0" name="Google Shape;190;g3d30804943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79104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d347da2311_0_0:notes"/>
          <p:cNvSpPr txBox="1">
            <a:spLocks noGrp="1"/>
          </p:cNvSpPr>
          <p:nvPr>
            <p:ph type="body" idx="1"/>
          </p:nvPr>
        </p:nvSpPr>
        <p:spPr>
          <a:xfrm>
            <a:off x="822950" y="6949425"/>
            <a:ext cx="6583800" cy="65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9" name="Google Shape;209;g3d347da231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>
              <a:alpha val="94901"/>
            </a:srgbClr>
          </a:solidFill>
          <a:ln>
            <a:noFill/>
          </a:ln>
        </p:spPr>
        <p:txBody>
          <a:bodyPr spcFirstLastPara="1" wrap="square" lIns="57141" tIns="28563" rIns="57141" bIns="2856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1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p17"/>
          <p:cNvSpPr>
            <a:spLocks noGrp="1"/>
          </p:cNvSpPr>
          <p:nvPr>
            <p:ph type="pic" idx="2"/>
          </p:nvPr>
        </p:nvSpPr>
        <p:spPr>
          <a:xfrm>
            <a:off x="4687491" y="1485788"/>
            <a:ext cx="3368278" cy="1700325"/>
          </a:xfrm>
          <a:prstGeom prst="roundRect">
            <a:avLst>
              <a:gd name="adj" fmla="val 14566"/>
            </a:avLst>
          </a:prstGeom>
          <a:solidFill>
            <a:srgbClr val="AEAEC6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47372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llustr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1;g3d347da2311_0_0">
            <a:extLst>
              <a:ext uri="{FF2B5EF4-FFF2-40B4-BE49-F238E27FC236}">
                <a16:creationId xmlns:a16="http://schemas.microsoft.com/office/drawing/2014/main" id="{8911348F-EF8F-7E85-1837-626C6C90326E}"/>
              </a:ext>
            </a:extLst>
          </p:cNvPr>
          <p:cNvSpPr/>
          <p:nvPr userDrawn="1"/>
        </p:nvSpPr>
        <p:spPr>
          <a:xfrm rot="10800000">
            <a:off x="201297" y="1262410"/>
            <a:ext cx="8758352" cy="3669568"/>
          </a:xfrm>
          <a:prstGeom prst="roundRect">
            <a:avLst>
              <a:gd name="adj" fmla="val 3647"/>
            </a:avLst>
          </a:prstGeom>
          <a:gradFill>
            <a:gsLst>
              <a:gs pos="0">
                <a:srgbClr val="FFFFFF">
                  <a:alpha val="30196"/>
                </a:srgbClr>
              </a:gs>
              <a:gs pos="100000">
                <a:srgbClr val="E1F1FF"/>
              </a:gs>
            </a:gsLst>
            <a:lin ang="5400012" scaled="0"/>
          </a:gradFill>
          <a:ln>
            <a:noFill/>
          </a:ln>
        </p:spPr>
        <p:txBody>
          <a:bodyPr spcFirstLastPara="1" wrap="square" lIns="57141" tIns="28563" rIns="57141" bIns="2856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11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AB05B3D-2240-CE8F-2C6A-65DBA9EFF90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468135" y="2183659"/>
            <a:ext cx="1525340" cy="1906638"/>
          </a:xfrm>
          <a:prstGeom prst="roundRect">
            <a:avLst>
              <a:gd name="adj" fmla="val 4892"/>
            </a:avLst>
          </a:prstGeom>
          <a:noFill/>
        </p:spPr>
        <p:txBody>
          <a:bodyPr wrap="square" lIns="91439" tIns="45719" rIns="91439" bIns="45719" anchor="ctr">
            <a:noAutofit/>
          </a:bodyPr>
          <a:lstStyle>
            <a:lvl1pPr algn="ctr">
              <a:defRPr sz="1500"/>
            </a:lvl1pPr>
          </a:lstStyle>
          <a:p>
            <a:endParaRPr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B5FA4CE-F2BB-5D8E-8038-8E4380A857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366613" y="211521"/>
            <a:ext cx="2560002" cy="5037204"/>
          </a:xfrm>
          <a:noFill/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lang="en-US" sz="750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8ABD1B5-28B0-3149-0AFC-258C44B884E3}"/>
              </a:ext>
            </a:extLst>
          </p:cNvPr>
          <p:cNvSpPr>
            <a:spLocks noGrp="1"/>
          </p:cNvSpPr>
          <p:nvPr>
            <p:ph type="pic" sz="half" idx="22"/>
          </p:nvPr>
        </p:nvSpPr>
        <p:spPr>
          <a:xfrm>
            <a:off x="3334048" y="1566863"/>
            <a:ext cx="2475905" cy="3094881"/>
          </a:xfrm>
          <a:prstGeom prst="roundRect">
            <a:avLst>
              <a:gd name="adj" fmla="val 3014"/>
            </a:avLst>
          </a:prstGeom>
        </p:spPr>
        <p:txBody>
          <a:bodyPr wrap="square" lIns="91439" tIns="45719" rIns="91439" bIns="45719" anchor="ctr">
            <a:noAutofit/>
          </a:bodyPr>
          <a:lstStyle>
            <a:lvl1pPr algn="ctr">
              <a:defRPr sz="1500"/>
            </a:lvl1pPr>
          </a:lstStyle>
          <a:p>
            <a:endParaRPr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4604F3D-1B9B-ED81-E2E9-202740C8E4F2}"/>
              </a:ext>
            </a:extLst>
          </p:cNvPr>
          <p:cNvSpPr>
            <a:spLocks noGrp="1"/>
          </p:cNvSpPr>
          <p:nvPr>
            <p:ph type="pic" sz="half" idx="23"/>
          </p:nvPr>
        </p:nvSpPr>
        <p:spPr>
          <a:xfrm>
            <a:off x="1170694" y="1847052"/>
            <a:ext cx="2045995" cy="2557493"/>
          </a:xfrm>
          <a:prstGeom prst="roundRect">
            <a:avLst>
              <a:gd name="adj" fmla="val 3647"/>
            </a:avLst>
          </a:prstGeom>
        </p:spPr>
        <p:txBody>
          <a:bodyPr wrap="square" lIns="91439" tIns="45719" rIns="91439" bIns="45719" anchor="ctr">
            <a:noAutofit/>
          </a:bodyPr>
          <a:lstStyle>
            <a:lvl1pPr algn="ctr">
              <a:defRPr sz="1500"/>
            </a:lvl1pPr>
          </a:lstStyle>
          <a:p>
            <a:endParaRPr/>
          </a:p>
        </p:txBody>
      </p:sp>
      <p:sp>
        <p:nvSpPr>
          <p:cNvPr id="2812" name="Rectangle"/>
          <p:cNvSpPr>
            <a:spLocks noGrp="1"/>
          </p:cNvSpPr>
          <p:nvPr>
            <p:ph type="body" sz="quarter" idx="28" hasCustomPrompt="1"/>
          </p:nvPr>
        </p:nvSpPr>
        <p:spPr>
          <a:xfrm>
            <a:off x="-6610" y="1339593"/>
            <a:ext cx="207908" cy="3677394"/>
          </a:xfrm>
          <a:prstGeom prst="rect">
            <a:avLst/>
          </a:prstGeom>
          <a:solidFill>
            <a:srgbClr val="FFFFFF"/>
          </a:solidFill>
        </p:spPr>
        <p:txBody>
          <a:bodyPr anchor="ctr">
            <a:noAutofit/>
          </a:bodyPr>
          <a:lstStyle/>
          <a:p>
            <a:pPr algn="ctr"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dirty="0"/>
              <a:t> </a:t>
            </a:r>
            <a:endParaRPr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7D6BF19-C3C2-63EC-C4EA-40C457EB400A}"/>
              </a:ext>
            </a:extLst>
          </p:cNvPr>
          <p:cNvSpPr>
            <a:spLocks noGrp="1"/>
          </p:cNvSpPr>
          <p:nvPr>
            <p:ph type="pic" sz="half" idx="29"/>
          </p:nvPr>
        </p:nvSpPr>
        <p:spPr>
          <a:xfrm>
            <a:off x="5927216" y="1847052"/>
            <a:ext cx="2045995" cy="2557493"/>
          </a:xfrm>
          <a:prstGeom prst="roundRect">
            <a:avLst>
              <a:gd name="adj" fmla="val 3647"/>
            </a:avLst>
          </a:prstGeom>
        </p:spPr>
        <p:txBody>
          <a:bodyPr wrap="square" lIns="91439" tIns="45719" rIns="91439" bIns="45719" anchor="ctr">
            <a:noAutofit/>
          </a:bodyPr>
          <a:lstStyle>
            <a:lvl1pPr algn="ctr">
              <a:defRPr sz="1500"/>
            </a:lvl1pPr>
          </a:lstStyle>
          <a:p>
            <a:endParaRPr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6761307-82E6-04BA-4FC9-8614375B071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086795" y="2183659"/>
            <a:ext cx="1525340" cy="1906638"/>
          </a:xfrm>
          <a:prstGeom prst="roundRect">
            <a:avLst>
              <a:gd name="adj" fmla="val 4892"/>
            </a:avLst>
          </a:prstGeom>
        </p:spPr>
        <p:txBody>
          <a:bodyPr wrap="square" lIns="91439" tIns="45719" rIns="91439" bIns="45719" anchor="ctr">
            <a:noAutofit/>
          </a:bodyPr>
          <a:lstStyle>
            <a:lvl1pPr algn="ctr">
              <a:defRPr sz="1500"/>
            </a:lvl1pPr>
          </a:lstStyle>
          <a:p>
            <a:endParaRPr/>
          </a:p>
        </p:txBody>
      </p:sp>
      <p:sp>
        <p:nvSpPr>
          <p:cNvPr id="2815" name="Rectangle"/>
          <p:cNvSpPr>
            <a:spLocks noGrp="1"/>
          </p:cNvSpPr>
          <p:nvPr>
            <p:ph type="body" sz="quarter" idx="31" hasCustomPrompt="1"/>
          </p:nvPr>
        </p:nvSpPr>
        <p:spPr>
          <a:xfrm>
            <a:off x="8943612" y="1355011"/>
            <a:ext cx="207907" cy="3611185"/>
          </a:xfrm>
          <a:prstGeom prst="rect">
            <a:avLst/>
          </a:prstGeom>
          <a:solidFill>
            <a:srgbClr val="FFFFFF"/>
          </a:solidFill>
        </p:spPr>
        <p:txBody>
          <a:bodyPr anchor="ctr">
            <a:noAutofit/>
          </a:bodyPr>
          <a:lstStyle/>
          <a:p>
            <a:pPr algn="ctr"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dirty="0"/>
              <a:t> </a:t>
            </a:r>
            <a:endParaRPr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7DDC7E19-78DF-300C-6320-1D95031E762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01377" y="190782"/>
            <a:ext cx="1948050" cy="1165860"/>
          </a:xfrm>
          <a:noFill/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lnSpc>
                <a:spcPct val="90000"/>
              </a:lnSpc>
              <a:defRPr lang="en-US" sz="750" spc="0" baseline="0" dirty="0" smtClean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Design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749A0BCE-1CE4-F886-A90E-F5E2DFE99D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1378" y="351143"/>
            <a:ext cx="2051505" cy="71558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>
              <a:lnSpc>
                <a:spcPct val="90000"/>
              </a:lnSpc>
              <a:defRPr sz="2250" spc="-68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Graphics</a:t>
            </a:r>
            <a:br>
              <a:rPr lang="en-US" dirty="0"/>
            </a:br>
            <a:r>
              <a:rPr lang="en-US" dirty="0"/>
              <a:t>Illustrations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E63164E4-6A09-7352-8F11-72352A7F476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924294" y="4949765"/>
            <a:ext cx="193964" cy="160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219075">
              <a:lnSpc>
                <a:spcPct val="100000"/>
              </a:lnSpc>
              <a:spcBef>
                <a:spcPts val="0"/>
              </a:spcBef>
              <a:defRPr sz="375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5769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FF0000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3" name="Text 1"/>
          <p:cNvSpPr/>
          <p:nvPr/>
        </p:nvSpPr>
        <p:spPr>
          <a:xfrm>
            <a:off x="0" y="0"/>
            <a:ext cx="91440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b="1" kern="0" spc="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INTERNE ANLEITUNG ( VOR DEM VERSAND LÖSCHEN )</a:t>
            </a:r>
            <a:endParaRPr lang="en-US" sz="1200" dirty="0"/>
          </a:p>
        </p:txBody>
      </p:sp>
      <p:sp>
        <p:nvSpPr>
          <p:cNvPr id="4" name="Text 2"/>
          <p:cNvSpPr/>
          <p:nvPr/>
        </p:nvSpPr>
        <p:spPr>
          <a:xfrm>
            <a:off x="731520" y="777240"/>
            <a:ext cx="76809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dirty="0">
                <a:solidFill>
                  <a:srgbClr val="1C252B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So passt ihr dieses Deck an:</a:t>
            </a:r>
            <a:endParaRPr lang="en-US" sz="2000" dirty="0"/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679E3932-1CAD-D192-4E1B-BF9AB9330E98}"/>
              </a:ext>
            </a:extLst>
          </p:cNvPr>
          <p:cNvGrpSpPr/>
          <p:nvPr/>
        </p:nvGrpSpPr>
        <p:grpSpPr>
          <a:xfrm>
            <a:off x="731520" y="1300847"/>
            <a:ext cx="7680960" cy="502920"/>
            <a:chOff x="731520" y="1353312"/>
            <a:chExt cx="7680960" cy="502920"/>
          </a:xfrm>
        </p:grpSpPr>
        <p:sp>
          <p:nvSpPr>
            <p:cNvPr id="5" name="Shape 3"/>
            <p:cNvSpPr/>
            <p:nvPr/>
          </p:nvSpPr>
          <p:spPr>
            <a:xfrm>
              <a:off x="731520" y="1458468"/>
              <a:ext cx="292608" cy="292608"/>
            </a:xfrm>
            <a:prstGeom prst="ellipse">
              <a:avLst/>
            </a:prstGeom>
            <a:solidFill>
              <a:srgbClr val="1541FC"/>
            </a:solidFill>
            <a:ln/>
          </p:spPr>
          <p:txBody>
            <a:bodyPr/>
            <a:lstStyle/>
            <a:p>
              <a:endParaRPr lang="de-DE"/>
            </a:p>
          </p:txBody>
        </p:sp>
        <p:sp>
          <p:nvSpPr>
            <p:cNvPr id="6" name="Text 4"/>
            <p:cNvSpPr/>
            <p:nvPr/>
          </p:nvSpPr>
          <p:spPr>
            <a:xfrm>
              <a:off x="731520" y="1458468"/>
              <a:ext cx="292608" cy="292608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1100" b="1" dirty="0">
                  <a:solidFill>
                    <a:srgbClr val="FFFFFF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1</a:t>
              </a:r>
              <a:endParaRPr lang="en-US" sz="1100" dirty="0"/>
            </a:p>
          </p:txBody>
        </p:sp>
        <p:sp>
          <p:nvSpPr>
            <p:cNvPr id="7" name="Text 5"/>
            <p:cNvSpPr/>
            <p:nvPr/>
          </p:nvSpPr>
          <p:spPr>
            <a:xfrm>
              <a:off x="1188720" y="1458468"/>
              <a:ext cx="1371600" cy="29260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200" b="1" dirty="0">
                  <a:solidFill>
                    <a:srgbClr val="1C252B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Farben</a:t>
              </a:r>
              <a:endParaRPr lang="en-US" sz="1200" dirty="0"/>
            </a:p>
          </p:txBody>
        </p:sp>
        <p:sp>
          <p:nvSpPr>
            <p:cNvPr id="8" name="Text 6"/>
            <p:cNvSpPr/>
            <p:nvPr/>
          </p:nvSpPr>
          <p:spPr>
            <a:xfrm>
              <a:off x="2651760" y="1353312"/>
              <a:ext cx="5760720" cy="5029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lnSpc>
                  <a:spcPct val="125000"/>
                </a:lnSpc>
                <a:buNone/>
              </a:pPr>
              <a:r>
                <a:rPr lang="en-US" sz="1000" dirty="0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PowerPoint &gt; Design &gt; Farben. Ersetzt Blau (#1541FC) mit eurer Brandfarbe. </a:t>
              </a:r>
              <a:br>
                <a:rPr lang="en-US" sz="1000" dirty="0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</a:br>
              <a:r>
                <a:rPr lang="en-US" sz="1000" dirty="0" err="1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Passt</a:t>
              </a:r>
              <a:r>
                <a:rPr lang="en-US" sz="1000" dirty="0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 die </a:t>
              </a:r>
              <a:r>
                <a:rPr lang="en-US" sz="1000" dirty="0" err="1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Farbe</a:t>
              </a:r>
              <a:r>
                <a:rPr lang="en-US" sz="1000" dirty="0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 der </a:t>
              </a:r>
              <a:r>
                <a:rPr lang="en-US" sz="1000" dirty="0" err="1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Folienhintergründe</a:t>
              </a:r>
              <a:r>
                <a:rPr lang="en-US" sz="1000" dirty="0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 an </a:t>
              </a:r>
              <a:r>
                <a:rPr lang="en-US" sz="1000" dirty="0" err="1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eure</a:t>
              </a:r>
              <a:r>
                <a:rPr lang="en-US" sz="1000" dirty="0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 Brand-</a:t>
              </a:r>
              <a:r>
                <a:rPr lang="en-US" sz="1000" dirty="0" err="1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Colour</a:t>
              </a:r>
              <a:r>
                <a:rPr lang="en-US" sz="1000" dirty="0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 an.</a:t>
              </a:r>
              <a:endParaRPr lang="en-US" sz="1000" dirty="0"/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C134B1C1-BB2D-AB3F-5DEE-6E6EC602C21E}"/>
              </a:ext>
            </a:extLst>
          </p:cNvPr>
          <p:cNvGrpSpPr/>
          <p:nvPr/>
        </p:nvGrpSpPr>
        <p:grpSpPr>
          <a:xfrm>
            <a:off x="731520" y="1862289"/>
            <a:ext cx="7680960" cy="502920"/>
            <a:chOff x="731520" y="1920240"/>
            <a:chExt cx="7680960" cy="502920"/>
          </a:xfrm>
        </p:grpSpPr>
        <p:sp>
          <p:nvSpPr>
            <p:cNvPr id="9" name="Shape 7"/>
            <p:cNvSpPr/>
            <p:nvPr/>
          </p:nvSpPr>
          <p:spPr>
            <a:xfrm>
              <a:off x="731520" y="2025396"/>
              <a:ext cx="292608" cy="292608"/>
            </a:xfrm>
            <a:prstGeom prst="ellipse">
              <a:avLst/>
            </a:prstGeom>
            <a:solidFill>
              <a:srgbClr val="1541FC"/>
            </a:solidFill>
            <a:ln/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Text 8"/>
            <p:cNvSpPr/>
            <p:nvPr/>
          </p:nvSpPr>
          <p:spPr>
            <a:xfrm>
              <a:off x="731520" y="2025396"/>
              <a:ext cx="292608" cy="292608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1100" b="1" dirty="0">
                  <a:solidFill>
                    <a:srgbClr val="FFFFFF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2</a:t>
              </a:r>
              <a:endParaRPr lang="en-US" sz="1100" dirty="0"/>
            </a:p>
          </p:txBody>
        </p:sp>
        <p:sp>
          <p:nvSpPr>
            <p:cNvPr id="11" name="Text 9"/>
            <p:cNvSpPr/>
            <p:nvPr/>
          </p:nvSpPr>
          <p:spPr>
            <a:xfrm>
              <a:off x="1188720" y="2025396"/>
              <a:ext cx="1371600" cy="29260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200" b="1" dirty="0">
                  <a:solidFill>
                    <a:srgbClr val="1C252B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Logo</a:t>
              </a:r>
              <a:endParaRPr lang="en-US" sz="1200" dirty="0"/>
            </a:p>
          </p:txBody>
        </p:sp>
        <p:sp>
          <p:nvSpPr>
            <p:cNvPr id="12" name="Text 10"/>
            <p:cNvSpPr/>
            <p:nvPr/>
          </p:nvSpPr>
          <p:spPr>
            <a:xfrm>
              <a:off x="2651760" y="1920240"/>
              <a:ext cx="5760720" cy="5029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lnSpc>
                  <a:spcPct val="125000"/>
                </a:lnSpc>
                <a:buNone/>
              </a:pPr>
              <a:r>
                <a:rPr lang="en-US" sz="1000" dirty="0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Slide 2 (Titel) und letzte Slide: </a:t>
              </a:r>
              <a:r>
                <a:rPr lang="en-US" sz="1000" dirty="0" err="1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Platzhalter</a:t>
              </a:r>
              <a:r>
                <a:rPr lang="en-US" sz="1000" dirty="0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 ”EUER LOGO" ersetzen. </a:t>
              </a:r>
              <a:br>
                <a:rPr lang="en-US" sz="1000" dirty="0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</a:br>
              <a:r>
                <a:rPr lang="en-US" sz="1000" dirty="0" err="1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Rechtsklick</a:t>
              </a:r>
              <a:r>
                <a:rPr lang="en-US" sz="1000" dirty="0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 &gt; Form formatieren &gt; Füllung &gt; Bild.</a:t>
              </a:r>
              <a:endParaRPr lang="en-US" sz="1000" dirty="0"/>
            </a:p>
          </p:txBody>
        </p: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B5E3A78F-6033-DDF1-B9EA-3F917AAA59B0}"/>
              </a:ext>
            </a:extLst>
          </p:cNvPr>
          <p:cNvGrpSpPr/>
          <p:nvPr/>
        </p:nvGrpSpPr>
        <p:grpSpPr>
          <a:xfrm>
            <a:off x="731520" y="2423731"/>
            <a:ext cx="7680960" cy="502920"/>
            <a:chOff x="731520" y="2487168"/>
            <a:chExt cx="7680960" cy="502920"/>
          </a:xfrm>
        </p:grpSpPr>
        <p:sp>
          <p:nvSpPr>
            <p:cNvPr id="13" name="Shape 11"/>
            <p:cNvSpPr/>
            <p:nvPr/>
          </p:nvSpPr>
          <p:spPr>
            <a:xfrm>
              <a:off x="731520" y="2592324"/>
              <a:ext cx="292608" cy="292608"/>
            </a:xfrm>
            <a:prstGeom prst="ellipse">
              <a:avLst/>
            </a:prstGeom>
            <a:solidFill>
              <a:srgbClr val="1541FC"/>
            </a:solidFill>
            <a:ln/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Text 12"/>
            <p:cNvSpPr/>
            <p:nvPr/>
          </p:nvSpPr>
          <p:spPr>
            <a:xfrm>
              <a:off x="731520" y="2592324"/>
              <a:ext cx="292608" cy="292608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1100" b="1" dirty="0">
                  <a:solidFill>
                    <a:srgbClr val="FFFFFF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3</a:t>
              </a:r>
              <a:endParaRPr lang="en-US" sz="1100" dirty="0"/>
            </a:p>
          </p:txBody>
        </p:sp>
        <p:sp>
          <p:nvSpPr>
            <p:cNvPr id="15" name="Text 13"/>
            <p:cNvSpPr/>
            <p:nvPr/>
          </p:nvSpPr>
          <p:spPr>
            <a:xfrm>
              <a:off x="1188720" y="2592324"/>
              <a:ext cx="1371600" cy="29260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200" b="1" dirty="0">
                  <a:solidFill>
                    <a:srgbClr val="1C252B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Schriften</a:t>
              </a:r>
              <a:endParaRPr lang="en-US" sz="1200" dirty="0"/>
            </a:p>
          </p:txBody>
        </p:sp>
        <p:sp>
          <p:nvSpPr>
            <p:cNvPr id="16" name="Text 14"/>
            <p:cNvSpPr/>
            <p:nvPr/>
          </p:nvSpPr>
          <p:spPr>
            <a:xfrm>
              <a:off x="2651760" y="2487168"/>
              <a:ext cx="5760720" cy="5029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lnSpc>
                  <a:spcPct val="125000"/>
                </a:lnSpc>
                <a:buNone/>
              </a:pPr>
              <a:r>
                <a:rPr lang="en-US" sz="1000" dirty="0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Start &gt; Ersetzen &gt; Schriftarten ersetzen. </a:t>
              </a:r>
              <a:br>
                <a:rPr lang="en-US" sz="1000" dirty="0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</a:br>
              <a:r>
                <a:rPr lang="en-US" sz="1000" dirty="0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Arial Black -&gt; eure Headline Schrift, Arial -&gt; eure Body Schrift.</a:t>
              </a:r>
              <a:endParaRPr lang="en-US" sz="1000" dirty="0"/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4544968F-BE26-D497-1179-ED27C8C66336}"/>
              </a:ext>
            </a:extLst>
          </p:cNvPr>
          <p:cNvGrpSpPr/>
          <p:nvPr/>
        </p:nvGrpSpPr>
        <p:grpSpPr>
          <a:xfrm>
            <a:off x="731520" y="2985173"/>
            <a:ext cx="7680960" cy="502920"/>
            <a:chOff x="731520" y="3054096"/>
            <a:chExt cx="7680960" cy="502920"/>
          </a:xfrm>
        </p:grpSpPr>
        <p:sp>
          <p:nvSpPr>
            <p:cNvPr id="17" name="Shape 15"/>
            <p:cNvSpPr/>
            <p:nvPr/>
          </p:nvSpPr>
          <p:spPr>
            <a:xfrm>
              <a:off x="731520" y="3159252"/>
              <a:ext cx="292608" cy="292608"/>
            </a:xfrm>
            <a:prstGeom prst="ellipse">
              <a:avLst/>
            </a:prstGeom>
            <a:solidFill>
              <a:srgbClr val="1541FC"/>
            </a:solidFill>
            <a:ln/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Text 16"/>
            <p:cNvSpPr/>
            <p:nvPr/>
          </p:nvSpPr>
          <p:spPr>
            <a:xfrm>
              <a:off x="731520" y="3159252"/>
              <a:ext cx="292608" cy="292608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1100" b="1" dirty="0">
                  <a:solidFill>
                    <a:srgbClr val="FFFFFF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4</a:t>
              </a:r>
              <a:endParaRPr lang="en-US" sz="1100" dirty="0"/>
            </a:p>
          </p:txBody>
        </p:sp>
        <p:sp>
          <p:nvSpPr>
            <p:cNvPr id="19" name="Text 17"/>
            <p:cNvSpPr/>
            <p:nvPr/>
          </p:nvSpPr>
          <p:spPr>
            <a:xfrm>
              <a:off x="1188720" y="3159252"/>
              <a:ext cx="1371600" cy="29260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200" b="1" dirty="0">
                  <a:solidFill>
                    <a:srgbClr val="1C252B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Bilder</a:t>
              </a:r>
              <a:endParaRPr lang="en-US" sz="1200" dirty="0"/>
            </a:p>
          </p:txBody>
        </p:sp>
        <p:sp>
          <p:nvSpPr>
            <p:cNvPr id="20" name="Text 18"/>
            <p:cNvSpPr/>
            <p:nvPr/>
          </p:nvSpPr>
          <p:spPr>
            <a:xfrm>
              <a:off x="2651760" y="3054096"/>
              <a:ext cx="5760720" cy="5029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lnSpc>
                  <a:spcPct val="125000"/>
                </a:lnSpc>
                <a:buNone/>
              </a:pPr>
              <a:r>
                <a:rPr lang="en-US" sz="1000" dirty="0" err="1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Ihr</a:t>
              </a:r>
              <a:r>
                <a:rPr lang="en-US" sz="1000" dirty="0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 </a:t>
              </a:r>
              <a:r>
                <a:rPr lang="en-US" sz="1000" dirty="0" err="1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könnt</a:t>
              </a:r>
              <a:r>
                <a:rPr lang="en-US" sz="1000" dirty="0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 die </a:t>
              </a:r>
              <a:r>
                <a:rPr lang="en-US" sz="1000" dirty="0" err="1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Bilder</a:t>
              </a:r>
              <a:r>
                <a:rPr lang="en-US" sz="1000" dirty="0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 </a:t>
              </a:r>
              <a:r>
                <a:rPr lang="en-US" sz="1000" dirty="0" err="1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durch</a:t>
              </a:r>
              <a:r>
                <a:rPr lang="en-US" sz="1000" dirty="0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 </a:t>
              </a:r>
              <a:r>
                <a:rPr lang="en-US" sz="1000" dirty="0" err="1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eigene</a:t>
              </a:r>
              <a:r>
                <a:rPr lang="en-US" sz="1000" dirty="0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 </a:t>
              </a:r>
              <a:r>
                <a:rPr lang="en-US" sz="1000" dirty="0" err="1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Beispiele</a:t>
              </a:r>
              <a:r>
                <a:rPr lang="en-US" sz="1000" dirty="0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 </a:t>
              </a:r>
              <a:r>
                <a:rPr lang="en-US" sz="1000" dirty="0" err="1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ersetzen</a:t>
              </a:r>
              <a:r>
                <a:rPr lang="en-US" sz="1000" dirty="0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, </a:t>
              </a:r>
              <a:r>
                <a:rPr lang="en-US" sz="1000" dirty="0" err="1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wenn</a:t>
              </a:r>
              <a:r>
                <a:rPr lang="en-US" sz="1000" dirty="0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 </a:t>
              </a:r>
              <a:r>
                <a:rPr lang="en-US" sz="1000" dirty="0" err="1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ihr</a:t>
              </a:r>
              <a:r>
                <a:rPr lang="en-US" sz="1000" dirty="0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 </a:t>
              </a:r>
              <a:r>
                <a:rPr lang="en-US" sz="1000" dirty="0" err="1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möchtet</a:t>
              </a:r>
              <a:r>
                <a:rPr lang="en-US" sz="1000" dirty="0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, und </a:t>
              </a:r>
              <a:r>
                <a:rPr lang="en-US" sz="1000" dirty="0" err="1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zusätzliche</a:t>
              </a:r>
              <a:r>
                <a:rPr lang="en-US" sz="1000" dirty="0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 </a:t>
              </a:r>
              <a:r>
                <a:rPr lang="en-US" sz="1000" dirty="0" err="1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Bilder</a:t>
              </a:r>
              <a:r>
                <a:rPr lang="en-US" sz="1000" dirty="0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 und </a:t>
              </a:r>
              <a:r>
                <a:rPr lang="en-US" sz="1000" dirty="0" err="1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Grafiken</a:t>
              </a:r>
              <a:r>
                <a:rPr lang="en-US" sz="1000" dirty="0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 </a:t>
              </a:r>
              <a:r>
                <a:rPr lang="en-US" sz="1000" dirty="0" err="1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hinzufügen</a:t>
              </a:r>
              <a:r>
                <a:rPr lang="en-US" sz="1000" dirty="0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, um </a:t>
              </a:r>
              <a:r>
                <a:rPr lang="en-US" sz="1000" dirty="0" err="1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eure</a:t>
              </a:r>
              <a:r>
                <a:rPr lang="en-US" sz="1000" dirty="0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 Agentur </a:t>
              </a:r>
              <a:r>
                <a:rPr lang="en-US" sz="1000" dirty="0" err="1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noch</a:t>
              </a:r>
              <a:r>
                <a:rPr lang="en-US" sz="1000" dirty="0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 </a:t>
              </a:r>
              <a:r>
                <a:rPr lang="en-US" sz="1000" dirty="0" err="1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spürbarer</a:t>
              </a:r>
              <a:r>
                <a:rPr lang="en-US" sz="1000" dirty="0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 </a:t>
              </a:r>
              <a:r>
                <a:rPr lang="en-US" sz="1000" dirty="0" err="1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zu</a:t>
              </a:r>
              <a:r>
                <a:rPr lang="en-US" sz="1000" dirty="0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 </a:t>
              </a:r>
              <a:r>
                <a:rPr lang="en-US" sz="1000" dirty="0" err="1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machen</a:t>
              </a:r>
              <a:r>
                <a:rPr lang="en-US" sz="1000" dirty="0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.  </a:t>
              </a:r>
              <a:endParaRPr lang="en-US" sz="1000" dirty="0"/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21A1938B-5D08-45C8-138A-5BE0D0A91292}"/>
              </a:ext>
            </a:extLst>
          </p:cNvPr>
          <p:cNvGrpSpPr/>
          <p:nvPr/>
        </p:nvGrpSpPr>
        <p:grpSpPr>
          <a:xfrm>
            <a:off x="731520" y="3546615"/>
            <a:ext cx="7680960" cy="502920"/>
            <a:chOff x="731520" y="3621024"/>
            <a:chExt cx="7680960" cy="502920"/>
          </a:xfrm>
        </p:grpSpPr>
        <p:sp>
          <p:nvSpPr>
            <p:cNvPr id="21" name="Shape 19"/>
            <p:cNvSpPr/>
            <p:nvPr/>
          </p:nvSpPr>
          <p:spPr>
            <a:xfrm>
              <a:off x="731520" y="3726180"/>
              <a:ext cx="292608" cy="292608"/>
            </a:xfrm>
            <a:prstGeom prst="ellipse">
              <a:avLst/>
            </a:prstGeom>
            <a:solidFill>
              <a:srgbClr val="1541FC"/>
            </a:solidFill>
            <a:ln/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Text 20"/>
            <p:cNvSpPr/>
            <p:nvPr/>
          </p:nvSpPr>
          <p:spPr>
            <a:xfrm>
              <a:off x="731520" y="3726180"/>
              <a:ext cx="292608" cy="292608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1100" b="1" dirty="0">
                  <a:solidFill>
                    <a:srgbClr val="FFFFFF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5</a:t>
              </a:r>
              <a:endParaRPr lang="en-US" sz="1100" dirty="0"/>
            </a:p>
          </p:txBody>
        </p:sp>
        <p:sp>
          <p:nvSpPr>
            <p:cNvPr id="23" name="Text 21"/>
            <p:cNvSpPr/>
            <p:nvPr/>
          </p:nvSpPr>
          <p:spPr>
            <a:xfrm>
              <a:off x="1188720" y="3726180"/>
              <a:ext cx="1371600" cy="29260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200" b="1" dirty="0">
                  <a:solidFill>
                    <a:srgbClr val="1C252B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!</a:t>
              </a:r>
              <a:r>
                <a:rPr lang="en-US" sz="1200" b="1" dirty="0" err="1">
                  <a:solidFill>
                    <a:srgbClr val="1C252B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Preise</a:t>
              </a:r>
              <a:r>
                <a:rPr lang="en-US" sz="1200" b="1" dirty="0">
                  <a:solidFill>
                    <a:srgbClr val="1C252B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 &amp; </a:t>
              </a:r>
              <a:r>
                <a:rPr lang="en-US" sz="1200" b="1" dirty="0" err="1">
                  <a:solidFill>
                    <a:srgbClr val="1C252B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Kontakt</a:t>
              </a:r>
              <a:r>
                <a:rPr lang="en-US" sz="1200" b="1" dirty="0">
                  <a:solidFill>
                    <a:srgbClr val="1C252B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!</a:t>
              </a:r>
              <a:endParaRPr lang="en-US" sz="1200" dirty="0"/>
            </a:p>
          </p:txBody>
        </p:sp>
        <p:sp>
          <p:nvSpPr>
            <p:cNvPr id="24" name="Text 22"/>
            <p:cNvSpPr/>
            <p:nvPr/>
          </p:nvSpPr>
          <p:spPr>
            <a:xfrm>
              <a:off x="2651760" y="3621024"/>
              <a:ext cx="5760720" cy="5029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lnSpc>
                  <a:spcPct val="125000"/>
                </a:lnSpc>
                <a:buNone/>
              </a:pPr>
              <a:r>
                <a:rPr lang="en-US" sz="1000" dirty="0">
                  <a:solidFill>
                    <a:srgbClr val="5A637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"XXX" durch euren Kanalpreis ersetzen. Letzte Folie: Kontaktdaten. Testimonial mit echtem Zitat.</a:t>
              </a:r>
              <a:endParaRPr lang="en-US" sz="1000" dirty="0"/>
            </a:p>
          </p:txBody>
        </p:sp>
      </p:grpSp>
      <p:sp>
        <p:nvSpPr>
          <p:cNvPr id="25" name="Shape 23"/>
          <p:cNvSpPr/>
          <p:nvPr/>
        </p:nvSpPr>
        <p:spPr>
          <a:xfrm>
            <a:off x="731520" y="4108055"/>
            <a:ext cx="7680960" cy="9144"/>
          </a:xfrm>
          <a:prstGeom prst="rect">
            <a:avLst/>
          </a:prstGeom>
          <a:solidFill>
            <a:srgbClr val="DCE3ED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26" name="Text 24"/>
          <p:cNvSpPr/>
          <p:nvPr/>
        </p:nvSpPr>
        <p:spPr>
          <a:xfrm>
            <a:off x="731520" y="4206240"/>
            <a:ext cx="76809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FF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Diese Folie ist nur für euch. Löscht sie, bevor das Deck an den Kunden geht.</a:t>
            </a:r>
            <a:endParaRPr lang="en-US" sz="1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">
            <a:extLst>
              <a:ext uri="{FF2B5EF4-FFF2-40B4-BE49-F238E27FC236}">
                <a16:creationId xmlns:a16="http://schemas.microsoft.com/office/drawing/2014/main" id="{CC1A2C34-90AE-CEF3-517F-0F22677D1597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2"/>
          <a:srcRect t="1" b="1"/>
          <a:stretch/>
        </p:blipFill>
        <p:spPr>
          <a:xfrm>
            <a:off x="-468135" y="2183659"/>
            <a:ext cx="1525340" cy="1906638"/>
          </a:xfrm>
        </p:spPr>
      </p:pic>
      <p:pic>
        <p:nvPicPr>
          <p:cNvPr id="15" name="Image">
            <a:extLst>
              <a:ext uri="{FF2B5EF4-FFF2-40B4-BE49-F238E27FC236}">
                <a16:creationId xmlns:a16="http://schemas.microsoft.com/office/drawing/2014/main" id="{C1B8A8F5-F3F0-B242-A5DC-01403D44ED72}"/>
              </a:ext>
            </a:extLst>
          </p:cNvPr>
          <p:cNvPicPr>
            <a:picLocks noGrp="1" noChangeAspect="1"/>
          </p:cNvPicPr>
          <p:nvPr>
            <p:ph type="pic" sz="half" idx="22"/>
          </p:nvPr>
        </p:nvPicPr>
        <p:blipFill>
          <a:blip r:embed="rId3"/>
          <a:srcRect/>
          <a:stretch/>
        </p:blipFill>
        <p:spPr>
          <a:xfrm>
            <a:off x="3334048" y="1566863"/>
            <a:ext cx="2475905" cy="3094881"/>
          </a:xfrm>
        </p:spPr>
      </p:pic>
      <p:pic>
        <p:nvPicPr>
          <p:cNvPr id="14" name="Image">
            <a:extLst>
              <a:ext uri="{FF2B5EF4-FFF2-40B4-BE49-F238E27FC236}">
                <a16:creationId xmlns:a16="http://schemas.microsoft.com/office/drawing/2014/main" id="{DA94CD3D-1695-0070-0A70-D4F8C12545A3}"/>
              </a:ext>
            </a:extLst>
          </p:cNvPr>
          <p:cNvPicPr>
            <a:picLocks noGrp="1" noChangeAspect="1"/>
          </p:cNvPicPr>
          <p:nvPr>
            <p:ph type="pic" sz="half" idx="23"/>
          </p:nvPr>
        </p:nvPicPr>
        <p:blipFill>
          <a:blip r:embed="rId4"/>
          <a:srcRect/>
          <a:stretch/>
        </p:blipFill>
        <p:spPr>
          <a:xfrm>
            <a:off x="1170694" y="1847052"/>
            <a:ext cx="2045995" cy="2557493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980E7F-F18B-B59E-BBAF-DEC4FE16A12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-6610" y="1339593"/>
            <a:ext cx="207908" cy="367739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16" name="Image">
            <a:extLst>
              <a:ext uri="{FF2B5EF4-FFF2-40B4-BE49-F238E27FC236}">
                <a16:creationId xmlns:a16="http://schemas.microsoft.com/office/drawing/2014/main" id="{2549A76D-BD32-2F20-810D-8AFAA93EB7DE}"/>
              </a:ext>
            </a:extLst>
          </p:cNvPr>
          <p:cNvPicPr>
            <a:picLocks noGrp="1" noChangeAspect="1"/>
          </p:cNvPicPr>
          <p:nvPr>
            <p:ph type="pic" sz="half" idx="29"/>
          </p:nvPr>
        </p:nvPicPr>
        <p:blipFill>
          <a:blip r:embed="rId5"/>
          <a:srcRect/>
          <a:stretch/>
        </p:blipFill>
        <p:spPr>
          <a:xfrm>
            <a:off x="5927216" y="1847052"/>
            <a:ext cx="2045995" cy="2557493"/>
          </a:xfrm>
        </p:spPr>
      </p:pic>
      <p:pic>
        <p:nvPicPr>
          <p:cNvPr id="17" name="Image">
            <a:extLst>
              <a:ext uri="{FF2B5EF4-FFF2-40B4-BE49-F238E27FC236}">
                <a16:creationId xmlns:a16="http://schemas.microsoft.com/office/drawing/2014/main" id="{667E07A2-8A23-5ED4-3393-72C499810BF3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6"/>
          <a:srcRect t="1" b="1"/>
          <a:stretch/>
        </p:blipFill>
        <p:spPr>
          <a:xfrm>
            <a:off x="8086795" y="2183659"/>
            <a:ext cx="1525340" cy="1906638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3E3E70E-F6E4-D080-DF33-E27BBF3160F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943612" y="1355011"/>
            <a:ext cx="207907" cy="361118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E4B15A5-CDAB-E918-284D-A1024B451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5935" y="4949765"/>
            <a:ext cx="150683" cy="160300"/>
          </a:xfrm>
        </p:spPr>
        <p:txBody>
          <a:bodyPr/>
          <a:lstStyle/>
          <a:p>
            <a:fld id="{86CB4B4D-7CA3-9044-876B-883B54F8677D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2" name="Text 5">
            <a:extLst>
              <a:ext uri="{FF2B5EF4-FFF2-40B4-BE49-F238E27FC236}">
                <a16:creationId xmlns:a16="http://schemas.microsoft.com/office/drawing/2014/main" id="{6B0C1AA9-80A2-6B82-059A-C09D351F4A3F}"/>
              </a:ext>
            </a:extLst>
          </p:cNvPr>
          <p:cNvSpPr/>
          <p:nvPr/>
        </p:nvSpPr>
        <p:spPr>
          <a:xfrm>
            <a:off x="4954332" y="195080"/>
            <a:ext cx="3991762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lnSpc>
                <a:spcPct val="125000"/>
              </a:lnSpc>
              <a:buNone/>
            </a:pP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Alle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unten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stehenden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Bilder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wurden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ohne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Prompt von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einem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Smove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Agent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generiert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Die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Bilder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wurden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in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keiner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Weise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nachbearbeitet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</a:t>
            </a:r>
            <a:endParaRPr lang="en-US" sz="1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14D32B6-7BD7-1BEA-85EA-20FBAFA5C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06" y="178603"/>
            <a:ext cx="1276502" cy="33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67437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d347da2311_0_0"/>
          <p:cNvSpPr/>
          <p:nvPr/>
        </p:nvSpPr>
        <p:spPr>
          <a:xfrm rot="10800000">
            <a:off x="-1" y="1"/>
            <a:ext cx="9144000" cy="5143500"/>
          </a:xfrm>
          <a:prstGeom prst="rect">
            <a:avLst/>
          </a:prstGeom>
          <a:gradFill>
            <a:gsLst>
              <a:gs pos="0">
                <a:srgbClr val="FFFFFF">
                  <a:alpha val="30196"/>
                </a:srgbClr>
              </a:gs>
              <a:gs pos="100000">
                <a:srgbClr val="E1F1FF"/>
              </a:gs>
            </a:gsLst>
            <a:lin ang="5400012" scaled="0"/>
          </a:gradFill>
          <a:ln>
            <a:noFill/>
          </a:ln>
        </p:spPr>
        <p:txBody>
          <a:bodyPr spcFirstLastPara="1" wrap="square" lIns="57141" tIns="28563" rIns="57141" bIns="2856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11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Google Shape;212;g3d347da2311_0_0"/>
          <p:cNvPicPr preferRelativeResize="0"/>
          <p:nvPr/>
        </p:nvPicPr>
        <p:blipFill>
          <a:blip r:embed="rId3"/>
          <a:srcRect/>
          <a:stretch/>
        </p:blipFill>
        <p:spPr>
          <a:xfrm>
            <a:off x="681125" y="385179"/>
            <a:ext cx="7781751" cy="4367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bgerundetes Rechteck 34">
            <a:extLst>
              <a:ext uri="{FF2B5EF4-FFF2-40B4-BE49-F238E27FC236}">
                <a16:creationId xmlns:a16="http://schemas.microsoft.com/office/drawing/2014/main" id="{D3379832-231A-3706-7CBF-F1E59B2EC785}"/>
              </a:ext>
            </a:extLst>
          </p:cNvPr>
          <p:cNvSpPr/>
          <p:nvPr/>
        </p:nvSpPr>
        <p:spPr>
          <a:xfrm>
            <a:off x="197906" y="161157"/>
            <a:ext cx="1614418" cy="365761"/>
          </a:xfrm>
          <a:prstGeom prst="roundRect">
            <a:avLst>
              <a:gd name="adj" fmla="val 14415"/>
            </a:avLst>
          </a:prstGeom>
          <a:solidFill>
            <a:srgbClr val="FE03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spc="300" dirty="0">
                <a:latin typeface="Inter" panose="020B0502030000000004" pitchFamily="34" charset="0"/>
                <a:ea typeface="Inter" panose="020B0502030000000004" pitchFamily="34" charset="0"/>
              </a:rPr>
              <a:t>CO</a:t>
            </a:r>
            <a:r>
              <a:rPr lang="de-DE" sz="1200" spc="300" dirty="0">
                <a:latin typeface="Inter" panose="020B0502030000000004" pitchFamily="34" charset="0"/>
                <a:ea typeface="Inter" panose="020B0502030000000004" pitchFamily="34" charset="0"/>
              </a:rPr>
              <a:t>CONSULT</a:t>
            </a:r>
          </a:p>
        </p:txBody>
      </p:sp>
      <p:pic>
        <p:nvPicPr>
          <p:cNvPr id="32" name="Bildplatzhalter 31" descr="Ein Bild, das Text, Gebäude, Himmel, draußen enthält.&#10;&#10;Automatisch generierte Beschreibung">
            <a:extLst>
              <a:ext uri="{FF2B5EF4-FFF2-40B4-BE49-F238E27FC236}">
                <a16:creationId xmlns:a16="http://schemas.microsoft.com/office/drawing/2014/main" id="{9450C496-F898-894C-B873-606D2D44EE2E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 rotWithShape="1">
          <a:blip r:embed="rId2"/>
          <a:srcRect t="288" r="2411" b="-288"/>
          <a:stretch/>
        </p:blipFill>
        <p:spPr>
          <a:xfrm>
            <a:off x="7743567" y="2183659"/>
            <a:ext cx="1860330" cy="1906638"/>
          </a:xfrm>
        </p:spPr>
      </p:pic>
      <p:pic>
        <p:nvPicPr>
          <p:cNvPr id="34" name="Bildplatzhalter 33" descr="Ein Bild, das Wasser, draußen, Text, Gebäude enthält.&#10;&#10;Automatisch generierte Beschreibung">
            <a:extLst>
              <a:ext uri="{FF2B5EF4-FFF2-40B4-BE49-F238E27FC236}">
                <a16:creationId xmlns:a16="http://schemas.microsoft.com/office/drawing/2014/main" id="{0783FE28-398C-2943-53DF-B770C9E78F19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3"/>
          <a:srcRect l="1348" r="1063"/>
          <a:stretch/>
        </p:blipFill>
        <p:spPr>
          <a:xfrm>
            <a:off x="-468136" y="2183659"/>
            <a:ext cx="1860331" cy="1906638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980E7F-F18B-B59E-BBAF-DEC4FE16A12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-6610" y="1339593"/>
            <a:ext cx="207908" cy="367739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3E3E70E-F6E4-D080-DF33-E27BBF3160F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943612" y="1355011"/>
            <a:ext cx="207907" cy="361118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E4B15A5-CDAB-E918-284D-A1024B451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5935" y="4949765"/>
            <a:ext cx="150683" cy="160300"/>
          </a:xfrm>
        </p:spPr>
        <p:txBody>
          <a:bodyPr/>
          <a:lstStyle/>
          <a:p>
            <a:fld id="{86CB4B4D-7CA3-9044-876B-883B54F8677D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2" name="Text 5">
            <a:extLst>
              <a:ext uri="{FF2B5EF4-FFF2-40B4-BE49-F238E27FC236}">
                <a16:creationId xmlns:a16="http://schemas.microsoft.com/office/drawing/2014/main" id="{6B0C1AA9-80A2-6B82-059A-C09D351F4A3F}"/>
              </a:ext>
            </a:extLst>
          </p:cNvPr>
          <p:cNvSpPr/>
          <p:nvPr/>
        </p:nvSpPr>
        <p:spPr>
          <a:xfrm>
            <a:off x="4954332" y="195080"/>
            <a:ext cx="3991762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lnSpc>
                <a:spcPct val="125000"/>
              </a:lnSpc>
              <a:buNone/>
            </a:pP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Alle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unten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stehenden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Bilder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wurden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ohne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Prompt von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einem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Smove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Agent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generiert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Die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Bilder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wurden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in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keiner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Weise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nachbearbeitet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</a:t>
            </a:r>
            <a:endParaRPr lang="en-US" sz="1000" dirty="0"/>
          </a:p>
        </p:txBody>
      </p:sp>
      <p:pic>
        <p:nvPicPr>
          <p:cNvPr id="24" name="Bildplatzhalter 23" descr="Ein Bild, das Text, Poster, Person, Schuhwerk enthält.&#10;&#10;Automatisch generierte Beschreibung">
            <a:extLst>
              <a:ext uri="{FF2B5EF4-FFF2-40B4-BE49-F238E27FC236}">
                <a16:creationId xmlns:a16="http://schemas.microsoft.com/office/drawing/2014/main" id="{8F595DF9-F89E-F3E3-E119-A9DFDB71B09E}"/>
              </a:ext>
            </a:extLst>
          </p:cNvPr>
          <p:cNvPicPr>
            <a:picLocks noGrp="1" noChangeAspect="1"/>
          </p:cNvPicPr>
          <p:nvPr>
            <p:ph type="pic" sz="half" idx="23"/>
          </p:nvPr>
        </p:nvPicPr>
        <p:blipFill rotWithShape="1">
          <a:blip r:embed="rId4"/>
          <a:srcRect l="-4" r="20041"/>
          <a:stretch/>
        </p:blipFill>
        <p:spPr>
          <a:xfrm>
            <a:off x="1170694" y="1847052"/>
            <a:ext cx="2045995" cy="2557493"/>
          </a:xfrm>
        </p:spPr>
      </p:pic>
      <p:pic>
        <p:nvPicPr>
          <p:cNvPr id="26" name="Bildplatzhalter 25" descr="Ein Bild, das Kleidung, Text, Mann, Menschliches Gesicht enthält.&#10;&#10;Automatisch generierte Beschreibung">
            <a:extLst>
              <a:ext uri="{FF2B5EF4-FFF2-40B4-BE49-F238E27FC236}">
                <a16:creationId xmlns:a16="http://schemas.microsoft.com/office/drawing/2014/main" id="{6F8546B1-BC2C-32DF-D621-622166464353}"/>
              </a:ext>
            </a:extLst>
          </p:cNvPr>
          <p:cNvPicPr>
            <a:picLocks noGrp="1" noChangeAspect="1"/>
          </p:cNvPicPr>
          <p:nvPr>
            <p:ph type="pic" sz="half" idx="29"/>
          </p:nvPr>
        </p:nvPicPr>
        <p:blipFill>
          <a:blip r:embed="rId5"/>
          <a:srcRect l="10050" r="10050"/>
          <a:stretch>
            <a:fillRect/>
          </a:stretch>
        </p:blipFill>
        <p:spPr/>
      </p:pic>
      <p:pic>
        <p:nvPicPr>
          <p:cNvPr id="21" name="Bildplatzhalter 20" descr="Ein Bild, das Fenster, Text, Screenshot, Himmel enthält.&#10;&#10;Automatisch generierte Beschreibung">
            <a:extLst>
              <a:ext uri="{FF2B5EF4-FFF2-40B4-BE49-F238E27FC236}">
                <a16:creationId xmlns:a16="http://schemas.microsoft.com/office/drawing/2014/main" id="{F9368488-86E3-D3E9-F72F-CA74BC73747D}"/>
              </a:ext>
            </a:extLst>
          </p:cNvPr>
          <p:cNvPicPr>
            <a:picLocks noGrp="1" noChangeAspect="1"/>
          </p:cNvPicPr>
          <p:nvPr>
            <p:ph type="pic" sz="half" idx="22"/>
          </p:nvPr>
        </p:nvPicPr>
        <p:blipFill rotWithShape="1">
          <a:blip r:embed="rId6"/>
          <a:srcRect l="225" r="225"/>
          <a:stretch/>
        </p:blipFill>
        <p:spPr>
          <a:xfrm>
            <a:off x="3031524" y="1566863"/>
            <a:ext cx="3080952" cy="3094881"/>
          </a:xfrm>
        </p:spPr>
      </p:pic>
    </p:spTree>
    <p:extLst>
      <p:ext uri="{BB962C8B-B14F-4D97-AF65-F5344CB8AC3E}">
        <p14:creationId xmlns:p14="http://schemas.microsoft.com/office/powerpoint/2010/main" val="383633975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d308049437_0_0"/>
          <p:cNvSpPr/>
          <p:nvPr/>
        </p:nvSpPr>
        <p:spPr>
          <a:xfrm rot="10800000">
            <a:off x="-1" y="1"/>
            <a:ext cx="9144000" cy="5143500"/>
          </a:xfrm>
          <a:prstGeom prst="rect">
            <a:avLst/>
          </a:prstGeom>
          <a:gradFill>
            <a:gsLst>
              <a:gs pos="0">
                <a:srgbClr val="FFFFFF">
                  <a:alpha val="30196"/>
                </a:srgbClr>
              </a:gs>
              <a:gs pos="100000">
                <a:srgbClr val="E1F1FF"/>
              </a:gs>
            </a:gsLst>
            <a:lin ang="5400012" scaled="0"/>
          </a:gradFill>
          <a:ln>
            <a:noFill/>
          </a:ln>
        </p:spPr>
        <p:txBody>
          <a:bodyPr spcFirstLastPara="1" wrap="square" lIns="57141" tIns="28563" rIns="57141" bIns="2856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11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g3d308049437_0_0" title="Mock_Phones_Profiles_Coconsul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125" y="383134"/>
            <a:ext cx="7781751" cy="4377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211;g3d347da2311_0_0">
            <a:extLst>
              <a:ext uri="{FF2B5EF4-FFF2-40B4-BE49-F238E27FC236}">
                <a16:creationId xmlns:a16="http://schemas.microsoft.com/office/drawing/2014/main" id="{073C34DB-7706-CF60-797F-5E0D5308CC8F}"/>
              </a:ext>
            </a:extLst>
          </p:cNvPr>
          <p:cNvSpPr/>
          <p:nvPr/>
        </p:nvSpPr>
        <p:spPr>
          <a:xfrm rot="10800000">
            <a:off x="-1" y="1"/>
            <a:ext cx="9144000" cy="5143500"/>
          </a:xfrm>
          <a:prstGeom prst="rect">
            <a:avLst/>
          </a:prstGeom>
          <a:gradFill>
            <a:gsLst>
              <a:gs pos="0">
                <a:srgbClr val="FFFFFF">
                  <a:alpha val="30196"/>
                </a:srgbClr>
              </a:gs>
              <a:gs pos="100000">
                <a:srgbClr val="E1F1FF"/>
              </a:gs>
            </a:gsLst>
            <a:lin ang="5400012" scaled="0"/>
          </a:gradFill>
          <a:ln>
            <a:noFill/>
          </a:ln>
        </p:spPr>
        <p:txBody>
          <a:bodyPr spcFirstLastPara="1" wrap="square" lIns="57141" tIns="28563" rIns="57141" bIns="2856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11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 0"/>
          <p:cNvSpPr/>
          <p:nvPr/>
        </p:nvSpPr>
        <p:spPr>
          <a:xfrm>
            <a:off x="731520" y="411480"/>
            <a:ext cx="768096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800" dirty="0" err="1">
                <a:solidFill>
                  <a:srgbClr val="1C252B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Gute</a:t>
            </a:r>
            <a:r>
              <a:rPr lang="en-US" sz="3800" dirty="0">
                <a:solidFill>
                  <a:srgbClr val="1C252B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 </a:t>
            </a:r>
            <a:r>
              <a:rPr lang="en-US" sz="3800" dirty="0" err="1">
                <a:solidFill>
                  <a:srgbClr val="1C252B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Fragen</a:t>
            </a:r>
            <a:r>
              <a:rPr lang="en-US" sz="3800" dirty="0">
                <a:solidFill>
                  <a:srgbClr val="1C252B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.</a:t>
            </a:r>
            <a:endParaRPr lang="en-US" sz="3800" dirty="0"/>
          </a:p>
        </p:txBody>
      </p:sp>
      <p:sp>
        <p:nvSpPr>
          <p:cNvPr id="4" name="Shape 2"/>
          <p:cNvSpPr/>
          <p:nvPr/>
        </p:nvSpPr>
        <p:spPr>
          <a:xfrm>
            <a:off x="731520" y="1636623"/>
            <a:ext cx="3703320" cy="1325880"/>
          </a:xfrm>
          <a:prstGeom prst="roundRect">
            <a:avLst>
              <a:gd name="adj" fmla="val 7692"/>
            </a:avLst>
          </a:prstGeom>
          <a:solidFill>
            <a:srgbClr val="FFFFFF"/>
          </a:solidFill>
          <a:ln/>
          <a:effectLst>
            <a:outerShdw blurRad="127000" dist="25400" dir="8100000" algn="bl" rotWithShape="0">
              <a:srgbClr val="000000">
                <a:alpha val="6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5" name="Text 3"/>
          <p:cNvSpPr/>
          <p:nvPr/>
        </p:nvSpPr>
        <p:spPr>
          <a:xfrm>
            <a:off x="932688" y="1803231"/>
            <a:ext cx="3291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"Klingt der Content nicht </a:t>
            </a:r>
            <a:r>
              <a:rPr lang="en-US" sz="1200" b="1" dirty="0" err="1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nach</a:t>
            </a:r>
            <a:r>
              <a:rPr lang="en-US" sz="1200" b="1" dirty="0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KI?"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932688" y="2095839"/>
            <a:ext cx="3291840" cy="7132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5000"/>
              </a:lnSpc>
              <a:buNone/>
            </a:pP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Nein. Der Agent wird auf eure Marke trainiert: Tonalität, Wording,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Themen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Zielgruppe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Wir prüfen alles, bevor es zu euch kommt. Und ihr gebt erst frei, wenn es passt.</a:t>
            </a:r>
            <a:endParaRPr lang="en-US" sz="1000" dirty="0"/>
          </a:p>
        </p:txBody>
      </p:sp>
      <p:sp>
        <p:nvSpPr>
          <p:cNvPr id="7" name="Shape 5"/>
          <p:cNvSpPr/>
          <p:nvPr/>
        </p:nvSpPr>
        <p:spPr>
          <a:xfrm>
            <a:off x="4663440" y="1636623"/>
            <a:ext cx="3703320" cy="1325880"/>
          </a:xfrm>
          <a:prstGeom prst="roundRect">
            <a:avLst>
              <a:gd name="adj" fmla="val 7692"/>
            </a:avLst>
          </a:prstGeom>
          <a:solidFill>
            <a:srgbClr val="FFFFFF"/>
          </a:solidFill>
          <a:ln/>
          <a:effectLst>
            <a:outerShdw blurRad="127000" dist="25400" dir="8100000" algn="bl" rotWithShape="0">
              <a:srgbClr val="000000">
                <a:alpha val="6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8" name="Text 6"/>
          <p:cNvSpPr/>
          <p:nvPr/>
        </p:nvSpPr>
        <p:spPr>
          <a:xfrm>
            <a:off x="4864608" y="1803231"/>
            <a:ext cx="3291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”Wie </a:t>
            </a:r>
            <a:r>
              <a:rPr lang="en-US" sz="1200" b="1" dirty="0" err="1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sieht’s</a:t>
            </a:r>
            <a:r>
              <a:rPr lang="en-US" sz="1200" b="1" dirty="0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200" b="1" dirty="0" err="1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mit</a:t>
            </a:r>
            <a:r>
              <a:rPr lang="en-US" sz="1200" b="1" dirty="0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200" b="1" dirty="0" err="1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Sicherheit</a:t>
            </a:r>
            <a:r>
              <a:rPr lang="en-US" sz="1200" b="1" dirty="0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200" b="1" dirty="0" err="1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aus</a:t>
            </a:r>
            <a:r>
              <a:rPr lang="en-US" sz="1200" b="1" dirty="0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?"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864608" y="2095839"/>
            <a:ext cx="3291840" cy="7132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5000"/>
              </a:lnSpc>
              <a:buNone/>
            </a:pP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Alle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Daten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werden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in der EU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gespeichert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(hosting). Alle Content Pieces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werden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innerhalb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der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Plattform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-Compliance-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Richtlinien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erstellt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und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gepostet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 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731520" y="3129743"/>
            <a:ext cx="3703320" cy="1325880"/>
          </a:xfrm>
          <a:prstGeom prst="roundRect">
            <a:avLst>
              <a:gd name="adj" fmla="val 7692"/>
            </a:avLst>
          </a:prstGeom>
          <a:solidFill>
            <a:srgbClr val="FFFFFF"/>
          </a:solidFill>
          <a:ln/>
          <a:effectLst>
            <a:outerShdw blurRad="127000" dist="25400" dir="8100000" algn="bl" rotWithShape="0">
              <a:srgbClr val="000000">
                <a:alpha val="6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11" name="Text 9"/>
          <p:cNvSpPr/>
          <p:nvPr/>
        </p:nvSpPr>
        <p:spPr>
          <a:xfrm>
            <a:off x="932688" y="3296351"/>
            <a:ext cx="3291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"Ist das nicht einfach ein weiteres Tool?"</a:t>
            </a:r>
            <a:endParaRPr lang="en-US" sz="1200" dirty="0"/>
          </a:p>
        </p:txBody>
      </p:sp>
      <p:sp>
        <p:nvSpPr>
          <p:cNvPr id="12" name="Text 10"/>
          <p:cNvSpPr/>
          <p:nvPr/>
        </p:nvSpPr>
        <p:spPr>
          <a:xfrm>
            <a:off x="932688" y="3588959"/>
            <a:ext cx="3291840" cy="7132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5000"/>
              </a:lnSpc>
              <a:buNone/>
            </a:pP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Nein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Wir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bieten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euch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einen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Service. Ihr bekommt fertigen Content, keinen Zugang zu Software.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Wir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sorgen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für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Qualität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ihr gebt frei.</a:t>
            </a:r>
            <a:endParaRPr lang="en-US" sz="1000" dirty="0"/>
          </a:p>
        </p:txBody>
      </p:sp>
      <p:sp>
        <p:nvSpPr>
          <p:cNvPr id="13" name="Shape 11"/>
          <p:cNvSpPr/>
          <p:nvPr/>
        </p:nvSpPr>
        <p:spPr>
          <a:xfrm>
            <a:off x="4663440" y="3129743"/>
            <a:ext cx="3703320" cy="1325880"/>
          </a:xfrm>
          <a:prstGeom prst="roundRect">
            <a:avLst>
              <a:gd name="adj" fmla="val 7692"/>
            </a:avLst>
          </a:prstGeom>
          <a:solidFill>
            <a:srgbClr val="FFFFFF"/>
          </a:solidFill>
          <a:ln/>
          <a:effectLst>
            <a:outerShdw blurRad="127000" dist="25400" dir="8100000" algn="bl" rotWithShape="0">
              <a:srgbClr val="000000">
                <a:alpha val="6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14" name="Text 12"/>
          <p:cNvSpPr/>
          <p:nvPr/>
        </p:nvSpPr>
        <p:spPr>
          <a:xfrm>
            <a:off x="4864608" y="3296351"/>
            <a:ext cx="3291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”Wie </a:t>
            </a:r>
            <a:r>
              <a:rPr lang="en-US" sz="1200" b="1" dirty="0" err="1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stellt</a:t>
            </a:r>
            <a:r>
              <a:rPr lang="en-US" sz="1200" b="1" dirty="0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200" b="1" dirty="0" err="1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ihr</a:t>
            </a:r>
            <a:r>
              <a:rPr lang="en-US" sz="1200" b="1" dirty="0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die Brand-Guidelines </a:t>
            </a:r>
            <a:r>
              <a:rPr lang="en-US" sz="1200" b="1" dirty="0" err="1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sicher</a:t>
            </a:r>
            <a:r>
              <a:rPr lang="en-US" sz="1200" b="1" dirty="0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?"</a:t>
            </a:r>
            <a:endParaRPr lang="en-US" sz="1200" dirty="0"/>
          </a:p>
        </p:txBody>
      </p:sp>
      <p:sp>
        <p:nvSpPr>
          <p:cNvPr id="15" name="Text 13"/>
          <p:cNvSpPr/>
          <p:nvPr/>
        </p:nvSpPr>
        <p:spPr>
          <a:xfrm>
            <a:off x="4864608" y="3588959"/>
            <a:ext cx="3291840" cy="7132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5000"/>
              </a:lnSpc>
              <a:buNone/>
            </a:pP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Dafür gibt es das Setup. Wir investieren am Anfang Zeit in eure Brand DNA,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insb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visuell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Der Agent lernt aus jedem Feedback und wird Woche für Woche besser.</a:t>
            </a:r>
            <a:endParaRPr lang="en-US" sz="1000" dirty="0"/>
          </a:p>
        </p:txBody>
      </p:sp>
      <p:sp>
        <p:nvSpPr>
          <p:cNvPr id="16" name="Text 1">
            <a:extLst>
              <a:ext uri="{FF2B5EF4-FFF2-40B4-BE49-F238E27FC236}">
                <a16:creationId xmlns:a16="http://schemas.microsoft.com/office/drawing/2014/main" id="{53E308EC-DD78-F021-F87B-F8C37C336921}"/>
              </a:ext>
            </a:extLst>
          </p:cNvPr>
          <p:cNvSpPr/>
          <p:nvPr/>
        </p:nvSpPr>
        <p:spPr>
          <a:xfrm>
            <a:off x="731520" y="1051560"/>
            <a:ext cx="76809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Das </a:t>
            </a:r>
            <a:r>
              <a:rPr lang="en-US" sz="1500" b="1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hören</a:t>
            </a:r>
            <a:r>
              <a:rPr lang="en-US" sz="1500" b="1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500" b="1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wir</a:t>
            </a:r>
            <a:r>
              <a:rPr lang="en-US" sz="1500" b="1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oft. </a:t>
            </a:r>
            <a:r>
              <a:rPr lang="en-US" sz="1500" b="1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Hier</a:t>
            </a:r>
            <a:r>
              <a:rPr lang="en-US" sz="1500" b="1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500" b="1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sind</a:t>
            </a:r>
            <a:r>
              <a:rPr lang="en-US" sz="1500" b="1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die </a:t>
            </a:r>
            <a:r>
              <a:rPr lang="en-US" sz="1500" b="1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Antworten</a:t>
            </a:r>
            <a:r>
              <a:rPr lang="en-US" sz="1500" b="1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11;g3d347da2311_0_0">
            <a:extLst>
              <a:ext uri="{FF2B5EF4-FFF2-40B4-BE49-F238E27FC236}">
                <a16:creationId xmlns:a16="http://schemas.microsoft.com/office/drawing/2014/main" id="{94B632D7-3E02-16E0-179D-D6F0B507A25D}"/>
              </a:ext>
            </a:extLst>
          </p:cNvPr>
          <p:cNvSpPr/>
          <p:nvPr/>
        </p:nvSpPr>
        <p:spPr>
          <a:xfrm rot="10800000">
            <a:off x="-1" y="1"/>
            <a:ext cx="9144000" cy="5143500"/>
          </a:xfrm>
          <a:prstGeom prst="rect">
            <a:avLst/>
          </a:prstGeom>
          <a:gradFill>
            <a:gsLst>
              <a:gs pos="0">
                <a:srgbClr val="FFFFFF">
                  <a:alpha val="30196"/>
                </a:srgbClr>
              </a:gs>
              <a:gs pos="100000">
                <a:srgbClr val="E1F1FF"/>
              </a:gs>
            </a:gsLst>
            <a:lin ang="5400012" scaled="0"/>
          </a:gradFill>
          <a:ln>
            <a:noFill/>
          </a:ln>
        </p:spPr>
        <p:txBody>
          <a:bodyPr spcFirstLastPara="1" wrap="square" lIns="57141" tIns="28563" rIns="57141" bIns="2856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11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 0"/>
          <p:cNvSpPr/>
          <p:nvPr/>
        </p:nvSpPr>
        <p:spPr>
          <a:xfrm>
            <a:off x="731520" y="411480"/>
            <a:ext cx="768096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800" dirty="0" err="1">
                <a:solidFill>
                  <a:srgbClr val="1C252B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Eure</a:t>
            </a:r>
            <a:r>
              <a:rPr lang="en-US" sz="3800" dirty="0">
                <a:solidFill>
                  <a:srgbClr val="1C252B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 </a:t>
            </a:r>
            <a:r>
              <a:rPr lang="en-US" sz="3800" dirty="0" err="1">
                <a:solidFill>
                  <a:srgbClr val="1C252B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Investition</a:t>
            </a:r>
            <a:endParaRPr lang="en-US" sz="3800" dirty="0"/>
          </a:p>
        </p:txBody>
      </p:sp>
      <p:sp>
        <p:nvSpPr>
          <p:cNvPr id="4" name="Shape 2"/>
          <p:cNvSpPr/>
          <p:nvPr/>
        </p:nvSpPr>
        <p:spPr>
          <a:xfrm>
            <a:off x="731520" y="1680795"/>
            <a:ext cx="3840480" cy="2392856"/>
          </a:xfrm>
          <a:prstGeom prst="roundRect">
            <a:avLst>
              <a:gd name="adj" fmla="val 4706"/>
            </a:avLst>
          </a:prstGeom>
          <a:solidFill>
            <a:srgbClr val="FFFFFF"/>
          </a:solidFill>
          <a:ln/>
          <a:effectLst>
            <a:outerShdw blurRad="127000" dist="25400" dir="8100000" algn="bl" rotWithShape="0">
              <a:srgbClr val="000000">
                <a:alpha val="6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5" name="Text 3"/>
          <p:cNvSpPr/>
          <p:nvPr/>
        </p:nvSpPr>
        <p:spPr>
          <a:xfrm>
            <a:off x="960120" y="1817955"/>
            <a:ext cx="33832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200" dirty="0">
                <a:solidFill>
                  <a:srgbClr val="8B95A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 Kanal</a:t>
            </a:r>
            <a:endParaRPr lang="en-US" sz="1000" dirty="0"/>
          </a:p>
        </p:txBody>
      </p:sp>
      <p:sp>
        <p:nvSpPr>
          <p:cNvPr id="6" name="Text 4"/>
          <p:cNvSpPr/>
          <p:nvPr/>
        </p:nvSpPr>
        <p:spPr>
          <a:xfrm>
            <a:off x="960120" y="2092275"/>
            <a:ext cx="33832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1.500,- / Monat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7" name="Shape 5"/>
          <p:cNvSpPr/>
          <p:nvPr/>
        </p:nvSpPr>
        <p:spPr>
          <a:xfrm>
            <a:off x="960120" y="2595195"/>
            <a:ext cx="3383280" cy="9144"/>
          </a:xfrm>
          <a:prstGeom prst="rect">
            <a:avLst/>
          </a:prstGeom>
          <a:solidFill>
            <a:srgbClr val="DCE3ED"/>
          </a:solidFill>
          <a:ln/>
        </p:spPr>
        <p:txBody>
          <a:bodyPr/>
          <a:lstStyle/>
          <a:p>
            <a:endParaRPr lang="de-DE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20" y="2723211"/>
            <a:ext cx="137160" cy="13716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1170432" y="2714067"/>
            <a:ext cx="31089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Content Framework</a:t>
            </a:r>
            <a:endParaRPr lang="en-US" sz="105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20" y="2960955"/>
            <a:ext cx="137160" cy="13716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170432" y="2951811"/>
            <a:ext cx="31089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16 </a:t>
            </a:r>
            <a:r>
              <a:rPr lang="en-US" sz="105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fertige</a:t>
            </a:r>
            <a:r>
              <a:rPr lang="en-US" sz="105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Posts mit Texten und Visuals pro </a:t>
            </a:r>
            <a:r>
              <a:rPr lang="en-US" sz="105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Kanal</a:t>
            </a:r>
            <a:endParaRPr lang="en-US" sz="10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20" y="3198699"/>
            <a:ext cx="137160" cy="13716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170432" y="3189555"/>
            <a:ext cx="31089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Volle</a:t>
            </a:r>
            <a:r>
              <a:rPr lang="en-US" sz="105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5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Kontrolle</a:t>
            </a:r>
            <a:r>
              <a:rPr lang="en-US" sz="105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(Feedback-App)</a:t>
            </a:r>
            <a:endParaRPr lang="en-US" sz="1050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20" y="3436443"/>
            <a:ext cx="137160" cy="137160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1170432" y="3427299"/>
            <a:ext cx="31089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Monatliches Reporting</a:t>
            </a:r>
            <a:endParaRPr lang="en-US" sz="105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20" y="3674187"/>
            <a:ext cx="137160" cy="137160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1170432" y="3665043"/>
            <a:ext cx="31089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Laufende Optimierung</a:t>
            </a:r>
            <a:endParaRPr lang="en-US" sz="1050" dirty="0"/>
          </a:p>
        </p:txBody>
      </p:sp>
      <p:sp>
        <p:nvSpPr>
          <p:cNvPr id="18" name="Shape 11"/>
          <p:cNvSpPr/>
          <p:nvPr/>
        </p:nvSpPr>
        <p:spPr>
          <a:xfrm>
            <a:off x="4937760" y="1680795"/>
            <a:ext cx="3474720" cy="2392856"/>
          </a:xfrm>
          <a:prstGeom prst="roundRect">
            <a:avLst>
              <a:gd name="adj" fmla="val 4706"/>
            </a:avLst>
          </a:prstGeom>
          <a:solidFill>
            <a:srgbClr val="1541FC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19" name="Text 12"/>
          <p:cNvSpPr/>
          <p:nvPr/>
        </p:nvSpPr>
        <p:spPr>
          <a:xfrm>
            <a:off x="5074920" y="1817955"/>
            <a:ext cx="3200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100" dirty="0">
                <a:solidFill>
                  <a:srgbClr val="FFFFFF">
                    <a:alpha val="70000"/>
                  </a:srgbClr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RECHENBEISPIEL</a:t>
            </a:r>
            <a:endParaRPr lang="en-US" sz="1000" dirty="0"/>
          </a:p>
        </p:txBody>
      </p:sp>
      <p:sp>
        <p:nvSpPr>
          <p:cNvPr id="20" name="Text 13"/>
          <p:cNvSpPr/>
          <p:nvPr/>
        </p:nvSpPr>
        <p:spPr>
          <a:xfrm>
            <a:off x="5166360" y="2183715"/>
            <a:ext cx="16459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LinkedIn</a:t>
            </a:r>
            <a:endParaRPr lang="en-US" sz="1250" dirty="0"/>
          </a:p>
        </p:txBody>
      </p:sp>
      <p:sp>
        <p:nvSpPr>
          <p:cNvPr id="21" name="Text 14"/>
          <p:cNvSpPr/>
          <p:nvPr/>
        </p:nvSpPr>
        <p:spPr>
          <a:xfrm>
            <a:off x="6995160" y="2183715"/>
            <a:ext cx="1188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250" dirty="0">
                <a:solidFill>
                  <a:srgbClr val="FF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1.500,-</a:t>
            </a:r>
            <a:endParaRPr lang="en-US" sz="1250" dirty="0">
              <a:solidFill>
                <a:srgbClr val="FF0000"/>
              </a:solidFill>
            </a:endParaRPr>
          </a:p>
        </p:txBody>
      </p:sp>
      <p:sp>
        <p:nvSpPr>
          <p:cNvPr id="22" name="Text 15"/>
          <p:cNvSpPr/>
          <p:nvPr/>
        </p:nvSpPr>
        <p:spPr>
          <a:xfrm>
            <a:off x="5166360" y="2531187"/>
            <a:ext cx="16459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Instagram</a:t>
            </a:r>
            <a:endParaRPr lang="en-US" sz="1250" dirty="0"/>
          </a:p>
        </p:txBody>
      </p:sp>
      <p:sp>
        <p:nvSpPr>
          <p:cNvPr id="23" name="Text 16"/>
          <p:cNvSpPr/>
          <p:nvPr/>
        </p:nvSpPr>
        <p:spPr>
          <a:xfrm>
            <a:off x="6995160" y="2531187"/>
            <a:ext cx="1188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250" dirty="0">
                <a:solidFill>
                  <a:srgbClr val="FF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1.500,-</a:t>
            </a:r>
          </a:p>
        </p:txBody>
      </p:sp>
      <p:sp>
        <p:nvSpPr>
          <p:cNvPr id="24" name="Text 17"/>
          <p:cNvSpPr/>
          <p:nvPr/>
        </p:nvSpPr>
        <p:spPr>
          <a:xfrm>
            <a:off x="5166360" y="2878659"/>
            <a:ext cx="16459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Facebook</a:t>
            </a:r>
            <a:endParaRPr lang="en-US" sz="1250" dirty="0"/>
          </a:p>
        </p:txBody>
      </p:sp>
      <p:sp>
        <p:nvSpPr>
          <p:cNvPr id="25" name="Text 18"/>
          <p:cNvSpPr/>
          <p:nvPr/>
        </p:nvSpPr>
        <p:spPr>
          <a:xfrm>
            <a:off x="6995160" y="2878659"/>
            <a:ext cx="1188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250" dirty="0">
                <a:solidFill>
                  <a:srgbClr val="FF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1.500,-</a:t>
            </a:r>
          </a:p>
        </p:txBody>
      </p:sp>
      <p:sp>
        <p:nvSpPr>
          <p:cNvPr id="26" name="Shape 19"/>
          <p:cNvSpPr/>
          <p:nvPr/>
        </p:nvSpPr>
        <p:spPr>
          <a:xfrm>
            <a:off x="5166360" y="3262707"/>
            <a:ext cx="3017520" cy="18288"/>
          </a:xfrm>
          <a:prstGeom prst="rect">
            <a:avLst/>
          </a:prstGeom>
          <a:solidFill>
            <a:srgbClr val="FFFFFF">
              <a:alpha val="50000"/>
            </a:srgbClr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27" name="Text 20"/>
          <p:cNvSpPr/>
          <p:nvPr/>
        </p:nvSpPr>
        <p:spPr>
          <a:xfrm>
            <a:off x="5166360" y="3372435"/>
            <a:ext cx="16459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Gesamt / Monat</a:t>
            </a:r>
            <a:endParaRPr lang="en-US" sz="1300" dirty="0"/>
          </a:p>
        </p:txBody>
      </p:sp>
      <p:sp>
        <p:nvSpPr>
          <p:cNvPr id="28" name="Text 21"/>
          <p:cNvSpPr/>
          <p:nvPr/>
        </p:nvSpPr>
        <p:spPr>
          <a:xfrm>
            <a:off x="6995160" y="3372435"/>
            <a:ext cx="1188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300" b="1" dirty="0">
                <a:solidFill>
                  <a:srgbClr val="FF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4.500,-</a:t>
            </a:r>
            <a:endParaRPr lang="en-US" sz="1300" dirty="0">
              <a:solidFill>
                <a:srgbClr val="FF0000"/>
              </a:solidFill>
            </a:endParaRPr>
          </a:p>
        </p:txBody>
      </p:sp>
      <p:sp>
        <p:nvSpPr>
          <p:cNvPr id="29" name="Text 22"/>
          <p:cNvSpPr/>
          <p:nvPr/>
        </p:nvSpPr>
        <p:spPr>
          <a:xfrm>
            <a:off x="731520" y="4183380"/>
            <a:ext cx="76809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Keine Mindestlaufzeit. Monatlich kündbar.</a:t>
            </a:r>
            <a:endParaRPr lang="en-US" sz="1100" dirty="0"/>
          </a:p>
        </p:txBody>
      </p:sp>
      <p:sp>
        <p:nvSpPr>
          <p:cNvPr id="30" name="Text 1">
            <a:extLst>
              <a:ext uri="{FF2B5EF4-FFF2-40B4-BE49-F238E27FC236}">
                <a16:creationId xmlns:a16="http://schemas.microsoft.com/office/drawing/2014/main" id="{708CA7F9-FAB3-4F90-5A76-F1C211194E2D}"/>
              </a:ext>
            </a:extLst>
          </p:cNvPr>
          <p:cNvSpPr/>
          <p:nvPr/>
        </p:nvSpPr>
        <p:spPr>
          <a:xfrm>
            <a:off x="731520" y="1051560"/>
            <a:ext cx="76809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Euer</a:t>
            </a:r>
            <a:r>
              <a:rPr lang="en-US" sz="1500" b="1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Social-Media Abo: Pro </a:t>
            </a:r>
            <a:r>
              <a:rPr lang="en-US" sz="1500" b="1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Kanal</a:t>
            </a:r>
            <a:r>
              <a:rPr lang="en-US" sz="1500" b="1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pro Monat.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11;g3d347da2311_0_0">
            <a:extLst>
              <a:ext uri="{FF2B5EF4-FFF2-40B4-BE49-F238E27FC236}">
                <a16:creationId xmlns:a16="http://schemas.microsoft.com/office/drawing/2014/main" id="{1F9CE401-0DDF-038A-3874-4D21CC387B8B}"/>
              </a:ext>
            </a:extLst>
          </p:cNvPr>
          <p:cNvSpPr/>
          <p:nvPr/>
        </p:nvSpPr>
        <p:spPr>
          <a:xfrm rot="10800000">
            <a:off x="-1" y="1"/>
            <a:ext cx="9144000" cy="5143500"/>
          </a:xfrm>
          <a:prstGeom prst="rect">
            <a:avLst/>
          </a:prstGeom>
          <a:gradFill>
            <a:gsLst>
              <a:gs pos="0">
                <a:srgbClr val="FFFFFF">
                  <a:alpha val="30196"/>
                </a:srgbClr>
              </a:gs>
              <a:gs pos="100000">
                <a:srgbClr val="E1F1FF"/>
              </a:gs>
            </a:gsLst>
            <a:lin ang="5400012" scaled="0"/>
          </a:gradFill>
          <a:ln>
            <a:noFill/>
          </a:ln>
        </p:spPr>
        <p:txBody>
          <a:bodyPr spcFirstLastPara="1" wrap="square" lIns="57141" tIns="28563" rIns="57141" bIns="2856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11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 0"/>
          <p:cNvSpPr/>
          <p:nvPr/>
        </p:nvSpPr>
        <p:spPr>
          <a:xfrm>
            <a:off x="731520" y="411480"/>
            <a:ext cx="768096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800" dirty="0">
                <a:solidFill>
                  <a:srgbClr val="1C252B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Next Steps</a:t>
            </a:r>
            <a:endParaRPr lang="en-US" sz="3800" dirty="0"/>
          </a:p>
        </p:txBody>
      </p:sp>
      <p:sp>
        <p:nvSpPr>
          <p:cNvPr id="4" name="Shape 2"/>
          <p:cNvSpPr/>
          <p:nvPr/>
        </p:nvSpPr>
        <p:spPr>
          <a:xfrm>
            <a:off x="731520" y="1799553"/>
            <a:ext cx="438912" cy="438912"/>
          </a:xfrm>
          <a:prstGeom prst="ellipse">
            <a:avLst/>
          </a:prstGeom>
          <a:solidFill>
            <a:srgbClr val="1541FC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5" name="Text 3"/>
          <p:cNvSpPr/>
          <p:nvPr/>
        </p:nvSpPr>
        <p:spPr>
          <a:xfrm>
            <a:off x="731520" y="1799553"/>
            <a:ext cx="438912" cy="4389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1371600" y="1762977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Kurzes Gespräch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1371600" y="2076806"/>
            <a:ext cx="5444836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40000"/>
              </a:lnSpc>
              <a:buNone/>
            </a:pPr>
            <a:r>
              <a:rPr lang="en-US" sz="12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Wir schauen gemeinsam, welche Kanäle Sinn machen und was eure Ziele sind. 30 Minuten reichen.</a:t>
            </a:r>
            <a:endParaRPr lang="en-US" sz="1200" dirty="0"/>
          </a:p>
        </p:txBody>
      </p:sp>
      <p:sp>
        <p:nvSpPr>
          <p:cNvPr id="8" name="Shape 6"/>
          <p:cNvSpPr/>
          <p:nvPr/>
        </p:nvSpPr>
        <p:spPr>
          <a:xfrm>
            <a:off x="731520" y="2721353"/>
            <a:ext cx="438912" cy="438912"/>
          </a:xfrm>
          <a:prstGeom prst="ellipse">
            <a:avLst/>
          </a:prstGeom>
          <a:solidFill>
            <a:srgbClr val="1541FC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9" name="Text 7"/>
          <p:cNvSpPr/>
          <p:nvPr/>
        </p:nvSpPr>
        <p:spPr>
          <a:xfrm>
            <a:off x="731520" y="2721353"/>
            <a:ext cx="438912" cy="4389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1371600" y="2684777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Setup in 5 Tagen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1371600" y="2998606"/>
            <a:ext cx="5444836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40000"/>
              </a:lnSpc>
              <a:buNone/>
            </a:pPr>
            <a:r>
              <a:rPr lang="en-US" sz="12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Ihr</a:t>
            </a:r>
            <a:r>
              <a:rPr lang="en-US" sz="12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liefert Brand Guidelines und Beispiele, </a:t>
            </a:r>
            <a:r>
              <a:rPr lang="en-US" sz="12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wir</a:t>
            </a:r>
            <a:r>
              <a:rPr lang="en-US" sz="12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2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erstellen</a:t>
            </a:r>
            <a:r>
              <a:rPr lang="en-US" sz="12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das Content-Framework. </a:t>
            </a:r>
            <a:r>
              <a:rPr lang="en-US" sz="12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Nachdem</a:t>
            </a:r>
            <a:r>
              <a:rPr lang="en-US" sz="12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2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ihr</a:t>
            </a:r>
            <a:r>
              <a:rPr lang="en-US" sz="12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2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damit</a:t>
            </a:r>
            <a:r>
              <a:rPr lang="en-US" sz="12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happy </a:t>
            </a:r>
            <a:r>
              <a:rPr lang="en-US" sz="12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seid</a:t>
            </a:r>
            <a:r>
              <a:rPr lang="en-US" sz="12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</a:t>
            </a:r>
            <a:r>
              <a:rPr lang="en-US" sz="12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richten</a:t>
            </a:r>
            <a:r>
              <a:rPr lang="en-US" sz="12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</a:t>
            </a:r>
            <a:r>
              <a:rPr lang="en-US" sz="12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wir</a:t>
            </a:r>
            <a:r>
              <a:rPr lang="en-US" sz="12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2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euch</a:t>
            </a:r>
            <a:r>
              <a:rPr lang="en-US" sz="12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2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euren</a:t>
            </a:r>
            <a:r>
              <a:rPr lang="en-US" sz="12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KI Agent </a:t>
            </a:r>
            <a:r>
              <a:rPr lang="en-US" sz="12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ein</a:t>
            </a:r>
            <a:r>
              <a:rPr lang="en-US" sz="12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 </a:t>
            </a:r>
            <a:endParaRPr lang="en-US" sz="1200" dirty="0"/>
          </a:p>
        </p:txBody>
      </p:sp>
      <p:sp>
        <p:nvSpPr>
          <p:cNvPr id="12" name="Shape 10"/>
          <p:cNvSpPr/>
          <p:nvPr/>
        </p:nvSpPr>
        <p:spPr>
          <a:xfrm>
            <a:off x="731520" y="3709649"/>
            <a:ext cx="438912" cy="438912"/>
          </a:xfrm>
          <a:prstGeom prst="ellipse">
            <a:avLst/>
          </a:prstGeom>
          <a:solidFill>
            <a:srgbClr val="1541FC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13" name="Text 11"/>
          <p:cNvSpPr/>
          <p:nvPr/>
        </p:nvSpPr>
        <p:spPr>
          <a:xfrm>
            <a:off x="731520" y="3709649"/>
            <a:ext cx="438912" cy="4389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1371600" y="3673073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Erster Content </a:t>
            </a:r>
            <a:r>
              <a:rPr lang="en-US" sz="1500" b="1" dirty="0" err="1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nach</a:t>
            </a:r>
            <a:r>
              <a:rPr lang="en-US" sz="1500" b="1" dirty="0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1-2 Wochen</a:t>
            </a:r>
            <a:endParaRPr lang="en-US" sz="1500" dirty="0"/>
          </a:p>
        </p:txBody>
      </p:sp>
      <p:sp>
        <p:nvSpPr>
          <p:cNvPr id="15" name="Text 13"/>
          <p:cNvSpPr/>
          <p:nvPr/>
        </p:nvSpPr>
        <p:spPr>
          <a:xfrm>
            <a:off x="1371600" y="3870524"/>
            <a:ext cx="68580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40000"/>
              </a:lnSpc>
              <a:buNone/>
            </a:pPr>
            <a:r>
              <a:rPr lang="en-US" sz="12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Ihr </a:t>
            </a:r>
            <a:r>
              <a:rPr lang="en-US" sz="12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erhaltet</a:t>
            </a:r>
            <a:r>
              <a:rPr lang="en-US" sz="12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die ersten Posts zur Freigabe.</a:t>
            </a:r>
            <a:endParaRPr lang="en-US" sz="1200" dirty="0"/>
          </a:p>
        </p:txBody>
      </p:sp>
      <p:sp>
        <p:nvSpPr>
          <p:cNvPr id="16" name="Text 1">
            <a:extLst>
              <a:ext uri="{FF2B5EF4-FFF2-40B4-BE49-F238E27FC236}">
                <a16:creationId xmlns:a16="http://schemas.microsoft.com/office/drawing/2014/main" id="{969C2C49-7A89-64DD-CEFB-17705454501C}"/>
              </a:ext>
            </a:extLst>
          </p:cNvPr>
          <p:cNvSpPr/>
          <p:nvPr/>
        </p:nvSpPr>
        <p:spPr>
          <a:xfrm>
            <a:off x="731520" y="1051560"/>
            <a:ext cx="76809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 </a:t>
            </a:r>
            <a:r>
              <a:rPr lang="en-US" sz="1500" b="1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starten</a:t>
            </a:r>
            <a:r>
              <a:rPr lang="en-US" sz="1500" b="1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500" b="1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wir</a:t>
            </a:r>
            <a:r>
              <a:rPr lang="en-US" sz="1500" b="1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1541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914400"/>
            <a:ext cx="76809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80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Let’s Go!</a:t>
            </a:r>
            <a:endParaRPr lang="en-US" sz="4800" dirty="0"/>
          </a:p>
        </p:txBody>
      </p:sp>
      <p:sp>
        <p:nvSpPr>
          <p:cNvPr id="3" name="Text 1"/>
          <p:cNvSpPr/>
          <p:nvPr/>
        </p:nvSpPr>
        <p:spPr>
          <a:xfrm>
            <a:off x="1371600" y="1920240"/>
            <a:ext cx="6400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Wir freuen </a:t>
            </a:r>
            <a:r>
              <a:rPr lang="en-US" sz="1600" b="1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uns</a:t>
            </a:r>
            <a:r>
              <a:rPr lang="en-US" sz="1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darauf</a:t>
            </a:r>
            <a:r>
              <a:rPr lang="en-US" sz="1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</a:t>
            </a:r>
            <a:r>
              <a:rPr lang="en-US" sz="1600" b="1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mit</a:t>
            </a:r>
            <a:r>
              <a:rPr lang="en-US" sz="1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euch</a:t>
            </a:r>
            <a:r>
              <a:rPr lang="en-US" sz="1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zu</a:t>
            </a:r>
            <a:r>
              <a:rPr lang="en-US" sz="1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posten</a:t>
            </a:r>
            <a:r>
              <a:rPr lang="en-US" sz="1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!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2560320" y="2697480"/>
            <a:ext cx="4023360" cy="1143000"/>
          </a:xfrm>
          <a:prstGeom prst="roundRect">
            <a:avLst>
              <a:gd name="adj" fmla="val 8000"/>
            </a:avLst>
          </a:prstGeom>
          <a:solidFill>
            <a:srgbClr val="FF0000">
              <a:alpha val="80000"/>
            </a:srgbClr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5" name="Text 3"/>
          <p:cNvSpPr/>
          <p:nvPr/>
        </p:nvSpPr>
        <p:spPr>
          <a:xfrm>
            <a:off x="2560320" y="2788920"/>
            <a:ext cx="40233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Euer Name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2560320" y="3108960"/>
            <a:ext cx="40233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eure@agentur.com</a:t>
            </a:r>
            <a:endParaRPr lang="en-US" sz="13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+49 XXX XXXXXXX</a:t>
            </a:r>
            <a:endParaRPr lang="en-US" sz="1300" dirty="0"/>
          </a:p>
        </p:txBody>
      </p:sp>
      <p:sp>
        <p:nvSpPr>
          <p:cNvPr id="7" name="Shape 5"/>
          <p:cNvSpPr/>
          <p:nvPr/>
        </p:nvSpPr>
        <p:spPr>
          <a:xfrm>
            <a:off x="3657600" y="3840480"/>
            <a:ext cx="1828800" cy="457200"/>
          </a:xfrm>
          <a:prstGeom prst="roundRect">
            <a:avLst>
              <a:gd name="adj" fmla="val 12000"/>
            </a:avLst>
          </a:prstGeom>
          <a:solidFill>
            <a:srgbClr val="FF0000">
              <a:alpha val="80000"/>
            </a:srgbClr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8" name="Text 6"/>
          <p:cNvSpPr/>
          <p:nvPr/>
        </p:nvSpPr>
        <p:spPr>
          <a:xfrm>
            <a:off x="3657600" y="384048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EUER LOGO</a:t>
            </a:r>
            <a:endParaRPr lang="en-US" sz="1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1541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657600" y="891540"/>
            <a:ext cx="1828800" cy="502920"/>
          </a:xfrm>
          <a:prstGeom prst="roundRect">
            <a:avLst>
              <a:gd name="adj" fmla="val 10909"/>
            </a:avLst>
          </a:prstGeom>
          <a:solidFill>
            <a:srgbClr val="FF0000">
              <a:alpha val="80000"/>
            </a:srgbClr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3" name="Text 1"/>
          <p:cNvSpPr/>
          <p:nvPr/>
        </p:nvSpPr>
        <p:spPr>
          <a:xfrm>
            <a:off x="3657600" y="891540"/>
            <a:ext cx="182880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EUER LOGO</a:t>
            </a:r>
            <a:endParaRPr lang="en-US" sz="1000" dirty="0"/>
          </a:p>
        </p:txBody>
      </p:sp>
      <p:sp>
        <p:nvSpPr>
          <p:cNvPr id="4" name="Text 2"/>
          <p:cNvSpPr/>
          <p:nvPr/>
        </p:nvSpPr>
        <p:spPr>
          <a:xfrm>
            <a:off x="731520" y="1335819"/>
            <a:ext cx="7680960" cy="21945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400" dirty="0" err="1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Mehr</a:t>
            </a:r>
            <a:r>
              <a:rPr lang="en-US" sz="440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 Content.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4400" dirty="0" err="1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Weniger</a:t>
            </a:r>
            <a:r>
              <a:rPr lang="en-US" sz="440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 Stress.</a:t>
            </a:r>
          </a:p>
        </p:txBody>
      </p:sp>
      <p:sp>
        <p:nvSpPr>
          <p:cNvPr id="5" name="Text 3"/>
          <p:cNvSpPr/>
          <p:nvPr/>
        </p:nvSpPr>
        <p:spPr>
          <a:xfrm>
            <a:off x="1371600" y="3228135"/>
            <a:ext cx="640080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Wir</a:t>
            </a: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sorgen</a:t>
            </a: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mit</a:t>
            </a: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KI </a:t>
            </a:r>
            <a:r>
              <a:rPr lang="en-US" sz="1400" b="1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dafür</a:t>
            </a: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dass euer Content</a:t>
            </a:r>
            <a:endParaRPr lang="en-US" sz="1400" dirty="0"/>
          </a:p>
          <a:p>
            <a:pPr marL="0" indent="0" algn="ctr">
              <a:buNone/>
            </a:pPr>
            <a:r>
              <a:rPr lang="en-US" sz="1400" b="1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hochwertig</a:t>
            </a: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</a:t>
            </a:r>
            <a:r>
              <a:rPr lang="en-US" sz="1400" b="1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konsistent</a:t>
            </a: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und </a:t>
            </a:r>
            <a:r>
              <a:rPr lang="en-US" sz="1400" b="1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bezahlbar</a:t>
            </a: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ist</a:t>
            </a: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00;g3d3a06e08d2_0_0">
            <a:extLst>
              <a:ext uri="{FF2B5EF4-FFF2-40B4-BE49-F238E27FC236}">
                <a16:creationId xmlns:a16="http://schemas.microsoft.com/office/drawing/2014/main" id="{EA2F9E80-C614-5E5E-DC94-763407CDD873}"/>
              </a:ext>
            </a:extLst>
          </p:cNvPr>
          <p:cNvSpPr/>
          <p:nvPr/>
        </p:nvSpPr>
        <p:spPr>
          <a:xfrm>
            <a:off x="-1" y="1"/>
            <a:ext cx="9144000" cy="5143500"/>
          </a:xfrm>
          <a:prstGeom prst="rect">
            <a:avLst/>
          </a:prstGeom>
          <a:gradFill>
            <a:gsLst>
              <a:gs pos="0">
                <a:srgbClr val="FFFFFF">
                  <a:alpha val="30196"/>
                </a:srgbClr>
              </a:gs>
              <a:gs pos="100000">
                <a:srgbClr val="E1F1FF"/>
              </a:gs>
            </a:gsLst>
            <a:lin ang="5400012" scaled="0"/>
          </a:gradFill>
          <a:ln>
            <a:noFill/>
          </a:ln>
        </p:spPr>
        <p:txBody>
          <a:bodyPr spcFirstLastPara="1" wrap="square" lIns="57141" tIns="28563" rIns="57141" bIns="2856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11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 0"/>
          <p:cNvSpPr/>
          <p:nvPr/>
        </p:nvSpPr>
        <p:spPr>
          <a:xfrm>
            <a:off x="731520" y="411480"/>
            <a:ext cx="768096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800" dirty="0">
                <a:solidFill>
                  <a:srgbClr val="1C252B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Das </a:t>
            </a:r>
            <a:r>
              <a:rPr lang="en-US" sz="3800" dirty="0" err="1">
                <a:solidFill>
                  <a:srgbClr val="1C252B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eigentliche</a:t>
            </a:r>
            <a:r>
              <a:rPr lang="en-US" sz="3800" dirty="0">
                <a:solidFill>
                  <a:srgbClr val="1C252B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 Problem</a:t>
            </a:r>
            <a:endParaRPr lang="en-US" sz="3800" dirty="0"/>
          </a:p>
        </p:txBody>
      </p:sp>
      <p:sp>
        <p:nvSpPr>
          <p:cNvPr id="3" name="Text 1"/>
          <p:cNvSpPr/>
          <p:nvPr/>
        </p:nvSpPr>
        <p:spPr>
          <a:xfrm>
            <a:off x="731520" y="1051560"/>
            <a:ext cx="76809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Social Media ist </a:t>
            </a:r>
            <a:r>
              <a:rPr lang="en-US" sz="1500" b="1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wichtig</a:t>
            </a:r>
            <a:r>
              <a:rPr lang="en-US" sz="1500" b="1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Aber </a:t>
            </a:r>
            <a:r>
              <a:rPr lang="en-US" sz="1500" b="1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wie</a:t>
            </a:r>
            <a:r>
              <a:rPr lang="en-US" sz="1500" b="1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500" b="1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geht</a:t>
            </a:r>
            <a:r>
              <a:rPr lang="en-US" sz="1500" b="1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man </a:t>
            </a:r>
            <a:r>
              <a:rPr lang="en-US" sz="1500" b="1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richtig</a:t>
            </a:r>
            <a:r>
              <a:rPr lang="en-US" sz="1500" b="1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500" b="1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damit</a:t>
            </a:r>
            <a:r>
              <a:rPr lang="en-US" sz="1500" b="1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um?</a:t>
            </a:r>
            <a:endParaRPr lang="en-US" sz="1500" dirty="0"/>
          </a:p>
        </p:txBody>
      </p:sp>
      <p:sp>
        <p:nvSpPr>
          <p:cNvPr id="4" name="Shape 2"/>
          <p:cNvSpPr/>
          <p:nvPr/>
        </p:nvSpPr>
        <p:spPr>
          <a:xfrm>
            <a:off x="731520" y="1807613"/>
            <a:ext cx="2377440" cy="1248937"/>
          </a:xfrm>
          <a:prstGeom prst="roundRect">
            <a:avLst>
              <a:gd name="adj" fmla="val 8000"/>
            </a:avLst>
          </a:prstGeom>
          <a:solidFill>
            <a:srgbClr val="FFFFFF"/>
          </a:solidFill>
          <a:ln/>
          <a:effectLst>
            <a:outerShdw blurRad="127000" dist="25400" dir="8100000" algn="bl" rotWithShape="0">
              <a:srgbClr val="000000">
                <a:alpha val="6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112" y="1944774"/>
            <a:ext cx="228600" cy="22860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188720" y="1926486"/>
            <a:ext cx="17373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b="1" dirty="0" err="1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Opportunitätskosten</a:t>
            </a:r>
            <a:endParaRPr lang="en-US" sz="1250" dirty="0"/>
          </a:p>
        </p:txBody>
      </p:sp>
      <p:sp>
        <p:nvSpPr>
          <p:cNvPr id="7" name="Text 4"/>
          <p:cNvSpPr/>
          <p:nvPr/>
        </p:nvSpPr>
        <p:spPr>
          <a:xfrm>
            <a:off x="896112" y="2264814"/>
            <a:ext cx="20574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5000"/>
              </a:lnSpc>
              <a:buNone/>
            </a:pP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Jeder Tag ohne Präsenz kostet Sichtbarkeit, Leads und Relevanz. Eure Wettbewerber posten. Ihr nicht.</a:t>
            </a:r>
            <a:endParaRPr lang="en-US" sz="1000" dirty="0"/>
          </a:p>
        </p:txBody>
      </p:sp>
      <p:sp>
        <p:nvSpPr>
          <p:cNvPr id="8" name="Shape 5"/>
          <p:cNvSpPr/>
          <p:nvPr/>
        </p:nvSpPr>
        <p:spPr>
          <a:xfrm>
            <a:off x="3337560" y="1807613"/>
            <a:ext cx="2377440" cy="1248937"/>
          </a:xfrm>
          <a:prstGeom prst="roundRect">
            <a:avLst>
              <a:gd name="adj" fmla="val 8000"/>
            </a:avLst>
          </a:prstGeom>
          <a:solidFill>
            <a:srgbClr val="FFFFFF"/>
          </a:solidFill>
          <a:ln/>
          <a:effectLst>
            <a:outerShdw blurRad="127000" dist="25400" dir="8100000" algn="bl" rotWithShape="0">
              <a:srgbClr val="000000">
                <a:alpha val="6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2152" y="1944774"/>
            <a:ext cx="228600" cy="22860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3794760" y="1926486"/>
            <a:ext cx="17373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b="1" dirty="0" err="1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Interner</a:t>
            </a:r>
            <a:r>
              <a:rPr lang="en-US" sz="1250" b="1" dirty="0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250" b="1" dirty="0" err="1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Zeitaufwand</a:t>
            </a:r>
            <a:endParaRPr lang="en-US" sz="1250" dirty="0"/>
          </a:p>
        </p:txBody>
      </p:sp>
      <p:sp>
        <p:nvSpPr>
          <p:cNvPr id="11" name="Text 7"/>
          <p:cNvSpPr/>
          <p:nvPr/>
        </p:nvSpPr>
        <p:spPr>
          <a:xfrm>
            <a:off x="3502152" y="2264814"/>
            <a:ext cx="20574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5000"/>
              </a:lnSpc>
              <a:buNone/>
            </a:pP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Social Media läuft "nebenbei"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mit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und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wird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von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einem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fachfremden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Personen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miterledigt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was Zeit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raubt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000" dirty="0"/>
          </a:p>
        </p:txBody>
      </p:sp>
      <p:sp>
        <p:nvSpPr>
          <p:cNvPr id="12" name="Shape 8"/>
          <p:cNvSpPr/>
          <p:nvPr/>
        </p:nvSpPr>
        <p:spPr>
          <a:xfrm>
            <a:off x="5943600" y="1807613"/>
            <a:ext cx="2377440" cy="1248937"/>
          </a:xfrm>
          <a:prstGeom prst="roundRect">
            <a:avLst>
              <a:gd name="adj" fmla="val 8000"/>
            </a:avLst>
          </a:prstGeom>
          <a:solidFill>
            <a:srgbClr val="FFFFFF"/>
          </a:solidFill>
          <a:ln/>
          <a:effectLst>
            <a:outerShdw blurRad="127000" dist="25400" dir="8100000" algn="bl" rotWithShape="0">
              <a:srgbClr val="000000">
                <a:alpha val="6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8192" y="1944774"/>
            <a:ext cx="228600" cy="22860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6400800" y="1926486"/>
            <a:ext cx="17373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b="1" dirty="0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Externe sind teuer</a:t>
            </a:r>
            <a:endParaRPr lang="en-US" sz="1250" dirty="0"/>
          </a:p>
        </p:txBody>
      </p:sp>
      <p:sp>
        <p:nvSpPr>
          <p:cNvPr id="15" name="Text 10"/>
          <p:cNvSpPr/>
          <p:nvPr/>
        </p:nvSpPr>
        <p:spPr>
          <a:xfrm>
            <a:off x="6108192" y="2264814"/>
            <a:ext cx="20574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5000"/>
              </a:lnSpc>
              <a:buNone/>
            </a:pP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Agentur- und Freelance-Retainer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sind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oft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teuer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und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zeitaufwändig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Feedbackschleifen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unklarer ROI.</a:t>
            </a:r>
            <a:endParaRPr lang="en-US" sz="1000" dirty="0"/>
          </a:p>
        </p:txBody>
      </p:sp>
      <p:sp>
        <p:nvSpPr>
          <p:cNvPr id="16" name="Shape 11"/>
          <p:cNvSpPr/>
          <p:nvPr/>
        </p:nvSpPr>
        <p:spPr>
          <a:xfrm>
            <a:off x="731520" y="3200399"/>
            <a:ext cx="2377440" cy="1248937"/>
          </a:xfrm>
          <a:prstGeom prst="roundRect">
            <a:avLst>
              <a:gd name="adj" fmla="val 8000"/>
            </a:avLst>
          </a:prstGeom>
          <a:solidFill>
            <a:srgbClr val="FFFFFF"/>
          </a:solidFill>
          <a:ln/>
          <a:effectLst>
            <a:outerShdw blurRad="127000" dist="25400" dir="8100000" algn="bl" rotWithShape="0">
              <a:srgbClr val="000000">
                <a:alpha val="6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112" y="3337560"/>
            <a:ext cx="228600" cy="228600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1188720" y="3319272"/>
            <a:ext cx="17373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b="1" dirty="0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Keine Konstanz</a:t>
            </a:r>
            <a:endParaRPr lang="en-US" sz="1250" dirty="0"/>
          </a:p>
        </p:txBody>
      </p:sp>
      <p:sp>
        <p:nvSpPr>
          <p:cNvPr id="19" name="Text 13"/>
          <p:cNvSpPr/>
          <p:nvPr/>
        </p:nvSpPr>
        <p:spPr>
          <a:xfrm>
            <a:off x="896112" y="3657600"/>
            <a:ext cx="20574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5000"/>
              </a:lnSpc>
              <a:buNone/>
            </a:pP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Mal eine Woche drei Posts, dann wieder einen Monat Stille. Algorithmen strafen das ab. </a:t>
            </a:r>
            <a:endParaRPr lang="en-US" sz="1000" dirty="0"/>
          </a:p>
        </p:txBody>
      </p:sp>
      <p:sp>
        <p:nvSpPr>
          <p:cNvPr id="20" name="Shape 14"/>
          <p:cNvSpPr/>
          <p:nvPr/>
        </p:nvSpPr>
        <p:spPr>
          <a:xfrm>
            <a:off x="3337560" y="3200399"/>
            <a:ext cx="2377440" cy="1248937"/>
          </a:xfrm>
          <a:prstGeom prst="roundRect">
            <a:avLst>
              <a:gd name="adj" fmla="val 8000"/>
            </a:avLst>
          </a:prstGeom>
          <a:solidFill>
            <a:srgbClr val="FFFFFF"/>
          </a:solidFill>
          <a:ln/>
          <a:effectLst>
            <a:outerShdw blurRad="127000" dist="25400" dir="8100000" algn="bl" rotWithShape="0">
              <a:srgbClr val="000000">
                <a:alpha val="6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2152" y="3337560"/>
            <a:ext cx="228600" cy="228600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3794760" y="3319272"/>
            <a:ext cx="17373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b="1" dirty="0" err="1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Fehlendes</a:t>
            </a:r>
            <a:r>
              <a:rPr lang="en-US" sz="1250" b="1" dirty="0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Know-How</a:t>
            </a:r>
            <a:endParaRPr lang="en-US" sz="1250" dirty="0"/>
          </a:p>
        </p:txBody>
      </p:sp>
      <p:sp>
        <p:nvSpPr>
          <p:cNvPr id="23" name="Text 16"/>
          <p:cNvSpPr/>
          <p:nvPr/>
        </p:nvSpPr>
        <p:spPr>
          <a:xfrm>
            <a:off x="3502152" y="3657600"/>
            <a:ext cx="20574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5000"/>
              </a:lnSpc>
              <a:buNone/>
            </a:pP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Was funktioniert auf welcher Plattform? Welche Formate? Wie oft? Was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ist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der Benchmark?</a:t>
            </a:r>
            <a:endParaRPr lang="en-US" sz="1000" dirty="0"/>
          </a:p>
        </p:txBody>
      </p:sp>
      <p:sp>
        <p:nvSpPr>
          <p:cNvPr id="26" name="Shape 14">
            <a:extLst>
              <a:ext uri="{FF2B5EF4-FFF2-40B4-BE49-F238E27FC236}">
                <a16:creationId xmlns:a16="http://schemas.microsoft.com/office/drawing/2014/main" id="{0DB0EF18-7563-97B3-E1DF-345AC4DC412D}"/>
              </a:ext>
            </a:extLst>
          </p:cNvPr>
          <p:cNvSpPr/>
          <p:nvPr/>
        </p:nvSpPr>
        <p:spPr>
          <a:xfrm>
            <a:off x="5943600" y="3200399"/>
            <a:ext cx="2377440" cy="1248937"/>
          </a:xfrm>
          <a:prstGeom prst="roundRect">
            <a:avLst>
              <a:gd name="adj" fmla="val 8000"/>
            </a:avLst>
          </a:prstGeom>
          <a:solidFill>
            <a:srgbClr val="FFFFFF"/>
          </a:solidFill>
          <a:ln/>
          <a:effectLst>
            <a:outerShdw blurRad="127000" dist="25400" dir="8100000" algn="bl" rotWithShape="0">
              <a:srgbClr val="000000">
                <a:alpha val="6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28" name="Text 15">
            <a:extLst>
              <a:ext uri="{FF2B5EF4-FFF2-40B4-BE49-F238E27FC236}">
                <a16:creationId xmlns:a16="http://schemas.microsoft.com/office/drawing/2014/main" id="{7F199AB6-BDC0-BFF0-E316-4B438D2BAF12}"/>
              </a:ext>
            </a:extLst>
          </p:cNvPr>
          <p:cNvSpPr/>
          <p:nvPr/>
        </p:nvSpPr>
        <p:spPr>
          <a:xfrm>
            <a:off x="6400800" y="3319272"/>
            <a:ext cx="17373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b="1" dirty="0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Freelancer </a:t>
            </a:r>
            <a:r>
              <a:rPr lang="en-US" sz="1250" b="1" dirty="0" err="1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finden</a:t>
            </a:r>
            <a:endParaRPr lang="en-US" sz="1250" dirty="0"/>
          </a:p>
        </p:txBody>
      </p:sp>
      <p:sp>
        <p:nvSpPr>
          <p:cNvPr id="29" name="Text 16">
            <a:extLst>
              <a:ext uri="{FF2B5EF4-FFF2-40B4-BE49-F238E27FC236}">
                <a16:creationId xmlns:a16="http://schemas.microsoft.com/office/drawing/2014/main" id="{97A7DEC1-11B7-5A84-0A85-F19396B84608}"/>
              </a:ext>
            </a:extLst>
          </p:cNvPr>
          <p:cNvSpPr/>
          <p:nvPr/>
        </p:nvSpPr>
        <p:spPr>
          <a:xfrm>
            <a:off x="6108192" y="3657600"/>
            <a:ext cx="20574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5000"/>
              </a:lnSpc>
              <a:buNone/>
            </a:pP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cs typeface="Arial" pitchFamily="34" charset="-120"/>
              </a:rPr>
              <a:t>Gute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cs typeface="Arial" pitchFamily="34" charset="-120"/>
              </a:rPr>
              <a:t> Freelancer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cs typeface="Arial" pitchFamily="34" charset="-120"/>
              </a:rPr>
              <a:t>zu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cs typeface="Arial" pitchFamily="34" charset="-120"/>
              </a:rPr>
              <a:t>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cs typeface="Arial" pitchFamily="34" charset="-120"/>
              </a:rPr>
              <a:t>finden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cs typeface="Arial" pitchFamily="34" charset="-120"/>
              </a:rPr>
              <a:t>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cs typeface="Arial" pitchFamily="34" charset="-120"/>
              </a:rPr>
              <a:t>ist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cs typeface="Arial" pitchFamily="34" charset="-120"/>
              </a:rPr>
              <a:t>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cs typeface="Arial" pitchFamily="34" charset="-120"/>
              </a:rPr>
              <a:t>schwierig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cs typeface="Arial" pitchFamily="34" charset="-120"/>
              </a:rPr>
              <a:t>,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cs typeface="Arial" pitchFamily="34" charset="-120"/>
              </a:rPr>
              <a:t>sie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cs typeface="Arial" pitchFamily="34" charset="-120"/>
              </a:rPr>
              <a:t>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cs typeface="Arial" pitchFamily="34" charset="-120"/>
              </a:rPr>
              <a:t>zu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cs typeface="Arial" pitchFamily="34" charset="-120"/>
              </a:rPr>
              <a:t>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cs typeface="Arial" pitchFamily="34" charset="-120"/>
              </a:rPr>
              <a:t>managen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cs typeface="Arial" pitchFamily="34" charset="-120"/>
              </a:rPr>
              <a:t>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cs typeface="Arial" pitchFamily="34" charset="-120"/>
              </a:rPr>
              <a:t>zeitaufwändig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cs typeface="Arial" pitchFamily="34" charset="-120"/>
              </a:rPr>
              <a:t>. </a:t>
            </a:r>
            <a:endParaRPr lang="en-US" sz="1000" dirty="0"/>
          </a:p>
        </p:txBody>
      </p:sp>
      <p:pic>
        <p:nvPicPr>
          <p:cNvPr id="30" name="Image 2" descr="preencoded.png">
            <a:extLst>
              <a:ext uri="{FF2B5EF4-FFF2-40B4-BE49-F238E27FC236}">
                <a16:creationId xmlns:a16="http://schemas.microsoft.com/office/drawing/2014/main" id="{96095800-3EA7-7067-76EE-B6F6FFDD33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1233" y="3319272"/>
            <a:ext cx="230400" cy="2304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00;g3d3a06e08d2_0_0">
            <a:extLst>
              <a:ext uri="{FF2B5EF4-FFF2-40B4-BE49-F238E27FC236}">
                <a16:creationId xmlns:a16="http://schemas.microsoft.com/office/drawing/2014/main" id="{32E441CF-2F60-DB36-5B6B-551B0700F2DE}"/>
              </a:ext>
            </a:extLst>
          </p:cNvPr>
          <p:cNvSpPr/>
          <p:nvPr/>
        </p:nvSpPr>
        <p:spPr>
          <a:xfrm>
            <a:off x="-1" y="1"/>
            <a:ext cx="9144000" cy="5143500"/>
          </a:xfrm>
          <a:prstGeom prst="rect">
            <a:avLst/>
          </a:prstGeom>
          <a:gradFill>
            <a:gsLst>
              <a:gs pos="0">
                <a:srgbClr val="FFFFFF">
                  <a:alpha val="30196"/>
                </a:srgbClr>
              </a:gs>
              <a:gs pos="100000">
                <a:srgbClr val="E1F1FF"/>
              </a:gs>
            </a:gsLst>
            <a:lin ang="5400012" scaled="0"/>
          </a:gradFill>
          <a:ln>
            <a:noFill/>
          </a:ln>
        </p:spPr>
        <p:txBody>
          <a:bodyPr spcFirstLastPara="1" wrap="square" lIns="57141" tIns="28563" rIns="57141" bIns="2856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11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 0">
            <a:extLst>
              <a:ext uri="{FF2B5EF4-FFF2-40B4-BE49-F238E27FC236}">
                <a16:creationId xmlns:a16="http://schemas.microsoft.com/office/drawing/2014/main" id="{9D6DF935-DCC4-64EA-6BA8-4CC515B503EB}"/>
              </a:ext>
            </a:extLst>
          </p:cNvPr>
          <p:cNvSpPr/>
          <p:nvPr/>
        </p:nvSpPr>
        <p:spPr>
          <a:xfrm>
            <a:off x="640080" y="365760"/>
            <a:ext cx="786384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800" dirty="0">
                <a:solidFill>
                  <a:srgbClr val="1C252B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Unser Ansatz</a:t>
            </a:r>
            <a:endParaRPr lang="en-US" sz="3800" dirty="0"/>
          </a:p>
        </p:txBody>
      </p:sp>
      <p:sp>
        <p:nvSpPr>
          <p:cNvPr id="44" name="Text 1">
            <a:extLst>
              <a:ext uri="{FF2B5EF4-FFF2-40B4-BE49-F238E27FC236}">
                <a16:creationId xmlns:a16="http://schemas.microsoft.com/office/drawing/2014/main" id="{A714FF28-055C-A0BC-6DE8-4CE23590AB27}"/>
              </a:ext>
            </a:extLst>
          </p:cNvPr>
          <p:cNvSpPr/>
          <p:nvPr/>
        </p:nvSpPr>
        <p:spPr>
          <a:xfrm>
            <a:off x="640080" y="1051560"/>
            <a:ext cx="78638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Agentur Know‑how </a:t>
            </a:r>
            <a:r>
              <a:rPr lang="en-US" sz="1600" b="1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mit</a:t>
            </a:r>
            <a:r>
              <a:rPr lang="en-US" sz="1600" b="1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KI Power.</a:t>
            </a:r>
            <a:endParaRPr lang="en-US" sz="1600" dirty="0"/>
          </a:p>
        </p:txBody>
      </p:sp>
      <p:sp>
        <p:nvSpPr>
          <p:cNvPr id="45" name="Text 2">
            <a:extLst>
              <a:ext uri="{FF2B5EF4-FFF2-40B4-BE49-F238E27FC236}">
                <a16:creationId xmlns:a16="http://schemas.microsoft.com/office/drawing/2014/main" id="{DB426761-402A-5806-79A2-7A66DD437CEE}"/>
              </a:ext>
            </a:extLst>
          </p:cNvPr>
          <p:cNvSpPr/>
          <p:nvPr/>
        </p:nvSpPr>
        <p:spPr>
          <a:xfrm>
            <a:off x="640080" y="1542553"/>
            <a:ext cx="45720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3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Wir</a:t>
            </a:r>
            <a:r>
              <a:rPr lang="en-US" sz="13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richten einen eigenen KI Agent für euch ein, der eure Sprache, eure Themen und eure Zielgruppe </a:t>
            </a:r>
            <a:r>
              <a:rPr lang="en-US" sz="13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kennt</a:t>
            </a:r>
            <a:r>
              <a:rPr lang="en-US" sz="13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</a:t>
            </a:r>
            <a:br>
              <a:rPr lang="en-US" sz="13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</a:br>
            <a:r>
              <a:rPr lang="en-US" sz="13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Das </a:t>
            </a:r>
            <a:r>
              <a:rPr lang="en-US" sz="13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heisst</a:t>
            </a:r>
            <a:r>
              <a:rPr lang="en-US" sz="13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</a:t>
            </a:r>
            <a:r>
              <a:rPr lang="en-US" sz="13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Kein</a:t>
            </a:r>
            <a:r>
              <a:rPr lang="en-US" sz="13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3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generischer</a:t>
            </a:r>
            <a:r>
              <a:rPr lang="en-US" sz="13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KI Output, </a:t>
            </a:r>
            <a:r>
              <a:rPr lang="en-US" sz="13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sondern</a:t>
            </a:r>
            <a:r>
              <a:rPr lang="en-US" sz="13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Content,</a:t>
            </a:r>
            <a:br>
              <a:rPr lang="en-US" sz="13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</a:br>
            <a:r>
              <a:rPr lang="en-US" sz="13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der </a:t>
            </a:r>
            <a:r>
              <a:rPr lang="en-US" sz="13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zu</a:t>
            </a:r>
            <a:r>
              <a:rPr lang="en-US" sz="13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3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eurer</a:t>
            </a:r>
            <a:r>
              <a:rPr lang="en-US" sz="13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3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Marke</a:t>
            </a:r>
            <a:r>
              <a:rPr lang="en-US" sz="13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3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passt</a:t>
            </a:r>
            <a:r>
              <a:rPr lang="en-US" sz="13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</a:t>
            </a:r>
            <a:endParaRPr lang="en-US" sz="1300" dirty="0"/>
          </a:p>
        </p:txBody>
      </p:sp>
      <p:sp>
        <p:nvSpPr>
          <p:cNvPr id="46" name="Text 3">
            <a:extLst>
              <a:ext uri="{FF2B5EF4-FFF2-40B4-BE49-F238E27FC236}">
                <a16:creationId xmlns:a16="http://schemas.microsoft.com/office/drawing/2014/main" id="{151FA35B-FAB7-D194-313E-F4303E781583}"/>
              </a:ext>
            </a:extLst>
          </p:cNvPr>
          <p:cNvSpPr/>
          <p:nvPr/>
        </p:nvSpPr>
        <p:spPr>
          <a:xfrm>
            <a:off x="640080" y="2938007"/>
            <a:ext cx="45720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 err="1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Wir</a:t>
            </a:r>
            <a:r>
              <a:rPr lang="en-US" sz="1400" b="1" dirty="0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b="1" dirty="0" err="1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liefern</a:t>
            </a:r>
            <a:r>
              <a:rPr lang="en-US" sz="1400" b="1" dirty="0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die </a:t>
            </a:r>
            <a:r>
              <a:rPr lang="en-US" sz="1400" b="1" dirty="0" err="1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Qualität</a:t>
            </a:r>
            <a:r>
              <a:rPr lang="en-US" sz="1400" b="1" dirty="0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</a:t>
            </a:r>
            <a:r>
              <a:rPr lang="en-US" sz="1400" b="1" dirty="0" err="1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ihr</a:t>
            </a:r>
            <a:r>
              <a:rPr lang="en-US" sz="1400" b="1" dirty="0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b="1" dirty="0" err="1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behaltet</a:t>
            </a:r>
            <a:r>
              <a:rPr lang="en-US" sz="1400" b="1" dirty="0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die </a:t>
            </a:r>
            <a:r>
              <a:rPr lang="en-US" sz="1400" b="1" dirty="0" err="1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Kontrolle</a:t>
            </a:r>
            <a:r>
              <a:rPr lang="en-US" sz="1400" b="1" dirty="0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400" dirty="0"/>
          </a:p>
        </p:txBody>
      </p:sp>
      <p:pic>
        <p:nvPicPr>
          <p:cNvPr id="47" name="Image 0" descr="preencoded.png">
            <a:extLst>
              <a:ext uri="{FF2B5EF4-FFF2-40B4-BE49-F238E27FC236}">
                <a16:creationId xmlns:a16="http://schemas.microsoft.com/office/drawing/2014/main" id="{232B288A-86BF-308B-ECD3-94E00A2F4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3383280"/>
            <a:ext cx="201168" cy="201168"/>
          </a:xfrm>
          <a:prstGeom prst="rect">
            <a:avLst/>
          </a:prstGeom>
        </p:spPr>
      </p:pic>
      <p:sp>
        <p:nvSpPr>
          <p:cNvPr id="48" name="Text 4">
            <a:extLst>
              <a:ext uri="{FF2B5EF4-FFF2-40B4-BE49-F238E27FC236}">
                <a16:creationId xmlns:a16="http://schemas.microsoft.com/office/drawing/2014/main" id="{B41190DD-B632-9987-4A37-607C25276A83}"/>
              </a:ext>
            </a:extLst>
          </p:cNvPr>
          <p:cNvSpPr/>
          <p:nvPr/>
        </p:nvSpPr>
        <p:spPr>
          <a:xfrm>
            <a:off x="960120" y="3364992"/>
            <a:ext cx="4114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dirty="0" err="1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Wir</a:t>
            </a:r>
            <a:r>
              <a:rPr lang="en-US" sz="1250" dirty="0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250" dirty="0" err="1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trainieren</a:t>
            </a:r>
            <a:r>
              <a:rPr lang="en-US" sz="1250" dirty="0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250" dirty="0" err="1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unseren</a:t>
            </a:r>
            <a:r>
              <a:rPr lang="en-US" sz="1250" dirty="0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KI Content Agent auf </a:t>
            </a:r>
            <a:r>
              <a:rPr lang="en-US" sz="1250" dirty="0" err="1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eure</a:t>
            </a:r>
            <a:r>
              <a:rPr lang="en-US" sz="1250" dirty="0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250" dirty="0" err="1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Marke</a:t>
            </a:r>
            <a:endParaRPr lang="en-US" sz="1250" dirty="0"/>
          </a:p>
        </p:txBody>
      </p:sp>
      <p:pic>
        <p:nvPicPr>
          <p:cNvPr id="49" name="Image 1" descr="preencoded.png">
            <a:extLst>
              <a:ext uri="{FF2B5EF4-FFF2-40B4-BE49-F238E27FC236}">
                <a16:creationId xmlns:a16="http://schemas.microsoft.com/office/drawing/2014/main" id="{25E61505-BBE3-9C39-8306-D5DA158A9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3767328"/>
            <a:ext cx="201168" cy="201168"/>
          </a:xfrm>
          <a:prstGeom prst="rect">
            <a:avLst/>
          </a:prstGeom>
        </p:spPr>
      </p:pic>
      <p:sp>
        <p:nvSpPr>
          <p:cNvPr id="50" name="Text 5">
            <a:extLst>
              <a:ext uri="{FF2B5EF4-FFF2-40B4-BE49-F238E27FC236}">
                <a16:creationId xmlns:a16="http://schemas.microsoft.com/office/drawing/2014/main" id="{16079495-AC22-E97D-7998-2DB0D5235509}"/>
              </a:ext>
            </a:extLst>
          </p:cNvPr>
          <p:cNvSpPr/>
          <p:nvPr/>
        </p:nvSpPr>
        <p:spPr>
          <a:xfrm>
            <a:off x="960120" y="3749040"/>
            <a:ext cx="4114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dirty="0" err="1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Ihr</a:t>
            </a:r>
            <a:r>
              <a:rPr lang="en-US" sz="1250" dirty="0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250" dirty="0" err="1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gebt</a:t>
            </a:r>
            <a:r>
              <a:rPr lang="en-US" sz="1250" dirty="0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250" dirty="0" err="1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alles</a:t>
            </a:r>
            <a:r>
              <a:rPr lang="en-US" sz="1250" dirty="0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250" dirty="0" err="1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frei</a:t>
            </a:r>
            <a:r>
              <a:rPr lang="en-US" sz="1250" dirty="0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bevor es live </a:t>
            </a:r>
            <a:r>
              <a:rPr lang="en-US" sz="1250" dirty="0" err="1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geht</a:t>
            </a:r>
            <a:endParaRPr lang="en-US" sz="1250" dirty="0"/>
          </a:p>
        </p:txBody>
      </p:sp>
      <p:pic>
        <p:nvPicPr>
          <p:cNvPr id="51" name="Image 2" descr="preencoded.png">
            <a:extLst>
              <a:ext uri="{FF2B5EF4-FFF2-40B4-BE49-F238E27FC236}">
                <a16:creationId xmlns:a16="http://schemas.microsoft.com/office/drawing/2014/main" id="{975C1664-545F-8B77-8716-2D5DFB5E7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4151376"/>
            <a:ext cx="201168" cy="201168"/>
          </a:xfrm>
          <a:prstGeom prst="rect">
            <a:avLst/>
          </a:prstGeom>
        </p:spPr>
      </p:pic>
      <p:sp>
        <p:nvSpPr>
          <p:cNvPr id="52" name="Text 6">
            <a:extLst>
              <a:ext uri="{FF2B5EF4-FFF2-40B4-BE49-F238E27FC236}">
                <a16:creationId xmlns:a16="http://schemas.microsoft.com/office/drawing/2014/main" id="{C7554DEF-E2F9-F4DF-C0E4-F8429626C577}"/>
              </a:ext>
            </a:extLst>
          </p:cNvPr>
          <p:cNvSpPr/>
          <p:nvPr/>
        </p:nvSpPr>
        <p:spPr>
          <a:xfrm>
            <a:off x="960120" y="4133088"/>
            <a:ext cx="4114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dirty="0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Der Agent </a:t>
            </a:r>
            <a:r>
              <a:rPr lang="en-US" sz="1250" dirty="0" err="1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lernt</a:t>
            </a:r>
            <a:r>
              <a:rPr lang="en-US" sz="1250" dirty="0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250" dirty="0" err="1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aus</a:t>
            </a:r>
            <a:r>
              <a:rPr lang="en-US" sz="1250" dirty="0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Feedback und </a:t>
            </a:r>
            <a:r>
              <a:rPr lang="en-US" sz="1250" dirty="0" err="1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wird</a:t>
            </a:r>
            <a:r>
              <a:rPr lang="en-US" sz="1250" dirty="0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250" dirty="0" err="1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besser</a:t>
            </a:r>
            <a:endParaRPr lang="en-US" sz="1250" dirty="0"/>
          </a:p>
        </p:txBody>
      </p:sp>
      <p:pic>
        <p:nvPicPr>
          <p:cNvPr id="53" name="Grafik 52" descr="Ein Bild, das Text, Menschliches Gesicht, Person, Broschüre enthält.&#10;&#10;Automatisch generierte Beschreibung">
            <a:extLst>
              <a:ext uri="{FF2B5EF4-FFF2-40B4-BE49-F238E27FC236}">
                <a16:creationId xmlns:a16="http://schemas.microsoft.com/office/drawing/2014/main" id="{72B67058-2BF2-25D6-B813-0B5C2F186A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048" r="36987" b="12756"/>
          <a:stretch/>
        </p:blipFill>
        <p:spPr>
          <a:xfrm>
            <a:off x="5432544" y="0"/>
            <a:ext cx="30821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69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00;g3d3a06e08d2_0_0">
            <a:extLst>
              <a:ext uri="{FF2B5EF4-FFF2-40B4-BE49-F238E27FC236}">
                <a16:creationId xmlns:a16="http://schemas.microsoft.com/office/drawing/2014/main" id="{C36697C0-28EC-EEA5-CD8E-C4636913271E}"/>
              </a:ext>
            </a:extLst>
          </p:cNvPr>
          <p:cNvSpPr/>
          <p:nvPr/>
        </p:nvSpPr>
        <p:spPr>
          <a:xfrm>
            <a:off x="-1" y="1"/>
            <a:ext cx="9144000" cy="5143500"/>
          </a:xfrm>
          <a:prstGeom prst="rect">
            <a:avLst/>
          </a:prstGeom>
          <a:gradFill>
            <a:gsLst>
              <a:gs pos="0">
                <a:srgbClr val="FFFFFF">
                  <a:alpha val="30196"/>
                </a:srgbClr>
              </a:gs>
              <a:gs pos="100000">
                <a:srgbClr val="E1F1FF"/>
              </a:gs>
            </a:gsLst>
            <a:lin ang="5400012" scaled="0"/>
          </a:gradFill>
          <a:ln>
            <a:noFill/>
          </a:ln>
        </p:spPr>
        <p:txBody>
          <a:bodyPr spcFirstLastPara="1" wrap="square" lIns="57141" tIns="28563" rIns="57141" bIns="2856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11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 0"/>
          <p:cNvSpPr/>
          <p:nvPr/>
        </p:nvSpPr>
        <p:spPr>
          <a:xfrm>
            <a:off x="731520" y="411480"/>
            <a:ext cx="768096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800" dirty="0">
                <a:solidFill>
                  <a:srgbClr val="1C252B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So </a:t>
            </a:r>
            <a:r>
              <a:rPr lang="en-US" sz="3800" dirty="0" err="1">
                <a:solidFill>
                  <a:srgbClr val="1C252B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läuft’s</a:t>
            </a:r>
            <a:r>
              <a:rPr lang="en-US" sz="3800" dirty="0">
                <a:solidFill>
                  <a:srgbClr val="1C252B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 ab</a:t>
            </a:r>
            <a:endParaRPr lang="en-US" sz="3800" dirty="0"/>
          </a:p>
        </p:txBody>
      </p:sp>
      <p:sp>
        <p:nvSpPr>
          <p:cNvPr id="4" name="Shape 2"/>
          <p:cNvSpPr/>
          <p:nvPr/>
        </p:nvSpPr>
        <p:spPr>
          <a:xfrm>
            <a:off x="731520" y="1740624"/>
            <a:ext cx="2377440" cy="2651761"/>
          </a:xfrm>
          <a:prstGeom prst="roundRect">
            <a:avLst>
              <a:gd name="adj" fmla="val 4615"/>
            </a:avLst>
          </a:prstGeom>
          <a:solidFill>
            <a:srgbClr val="FFFFFF"/>
          </a:solidFill>
          <a:ln/>
          <a:effectLst>
            <a:outerShdw blurRad="127000" dist="25400" dir="8100000" algn="bl" rotWithShape="0">
              <a:srgbClr val="000000">
                <a:alpha val="6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5" name="Text 3"/>
          <p:cNvSpPr/>
          <p:nvPr/>
        </p:nvSpPr>
        <p:spPr>
          <a:xfrm>
            <a:off x="914400" y="1850353"/>
            <a:ext cx="10972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200" dirty="0">
                <a:solidFill>
                  <a:srgbClr val="1541FC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01</a:t>
            </a:r>
            <a:endParaRPr lang="en-US" sz="32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794" y="1941793"/>
            <a:ext cx="256032" cy="256032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14400" y="2430925"/>
            <a:ext cx="20116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1541F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Setup</a:t>
            </a:r>
            <a:endParaRPr lang="en-US" sz="1400" dirty="0">
              <a:solidFill>
                <a:srgbClr val="1541FC"/>
              </a:solidFill>
            </a:endParaRPr>
          </a:p>
        </p:txBody>
      </p:sp>
      <p:sp>
        <p:nvSpPr>
          <p:cNvPr id="8" name="Text 5"/>
          <p:cNvSpPr/>
          <p:nvPr/>
        </p:nvSpPr>
        <p:spPr>
          <a:xfrm>
            <a:off x="914400" y="2859451"/>
            <a:ext cx="2011680" cy="12694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ct val="145000"/>
              </a:lnSpc>
              <a:buNone/>
            </a:pPr>
            <a:r>
              <a:rPr lang="en-US" sz="11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Ihr</a:t>
            </a:r>
            <a:r>
              <a:rPr lang="en-US" sz="11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1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füllt</a:t>
            </a:r>
            <a:r>
              <a:rPr lang="en-US" sz="11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1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unseren</a:t>
            </a:r>
            <a:r>
              <a:rPr lang="en-US" sz="11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1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Fragebogen</a:t>
            </a:r>
            <a:r>
              <a:rPr lang="en-US" sz="11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1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zu</a:t>
            </a:r>
            <a:r>
              <a:rPr lang="en-US" sz="11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1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eurer</a:t>
            </a:r>
            <a:r>
              <a:rPr lang="en-US" sz="11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1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Marke</a:t>
            </a:r>
            <a:r>
              <a:rPr lang="en-US" sz="11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1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aus.</a:t>
            </a:r>
            <a:r>
              <a:rPr lang="en-US" sz="11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1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Wir</a:t>
            </a:r>
            <a:r>
              <a:rPr lang="en-US" sz="11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1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erstellen</a:t>
            </a:r>
            <a:r>
              <a:rPr lang="en-US" sz="11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1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ein</a:t>
            </a:r>
            <a:r>
              <a:rPr lang="en-US" sz="11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Content Framework, das </a:t>
            </a:r>
            <a:r>
              <a:rPr lang="en-US" sz="11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ihr</a:t>
            </a:r>
            <a:r>
              <a:rPr lang="en-US" sz="11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1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zur</a:t>
            </a:r>
            <a:r>
              <a:rPr lang="en-US" sz="11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1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Abnahme</a:t>
            </a:r>
            <a:r>
              <a:rPr lang="en-US" sz="11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1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erhaltet</a:t>
            </a:r>
            <a:r>
              <a:rPr lang="en-US" sz="11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bevor </a:t>
            </a:r>
            <a:r>
              <a:rPr lang="en-US" sz="11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wir</a:t>
            </a:r>
            <a:r>
              <a:rPr lang="en-US" sz="11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den Agent </a:t>
            </a:r>
            <a:r>
              <a:rPr lang="en-US" sz="11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einrichten</a:t>
            </a:r>
            <a:r>
              <a:rPr lang="en-US" sz="11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</a:t>
            </a:r>
            <a:endParaRPr lang="en-US" sz="1100" dirty="0"/>
          </a:p>
        </p:txBody>
      </p:sp>
      <p:sp>
        <p:nvSpPr>
          <p:cNvPr id="10" name="Shape 6"/>
          <p:cNvSpPr/>
          <p:nvPr/>
        </p:nvSpPr>
        <p:spPr>
          <a:xfrm>
            <a:off x="3337560" y="1740624"/>
            <a:ext cx="2377440" cy="2651761"/>
          </a:xfrm>
          <a:prstGeom prst="roundRect">
            <a:avLst>
              <a:gd name="adj" fmla="val 4615"/>
            </a:avLst>
          </a:prstGeom>
          <a:solidFill>
            <a:srgbClr val="FFFFFF"/>
          </a:solidFill>
          <a:ln/>
          <a:effectLst>
            <a:outerShdw blurRad="127000" dist="25400" dir="8100000" algn="bl" rotWithShape="0">
              <a:srgbClr val="000000">
                <a:alpha val="6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11" name="Text 7"/>
          <p:cNvSpPr/>
          <p:nvPr/>
        </p:nvSpPr>
        <p:spPr>
          <a:xfrm>
            <a:off x="3520440" y="1850353"/>
            <a:ext cx="10972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200" dirty="0">
                <a:solidFill>
                  <a:srgbClr val="1541FC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02</a:t>
            </a:r>
            <a:endParaRPr lang="en-US" sz="32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834" y="1941793"/>
            <a:ext cx="256032" cy="256032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3520440" y="2430925"/>
            <a:ext cx="20116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1541F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Content Produktion</a:t>
            </a:r>
            <a:endParaRPr lang="en-US" sz="1400" dirty="0">
              <a:solidFill>
                <a:srgbClr val="1541FC"/>
              </a:solidFill>
            </a:endParaRPr>
          </a:p>
        </p:txBody>
      </p:sp>
      <p:sp>
        <p:nvSpPr>
          <p:cNvPr id="14" name="Text 9"/>
          <p:cNvSpPr/>
          <p:nvPr/>
        </p:nvSpPr>
        <p:spPr>
          <a:xfrm>
            <a:off x="3520440" y="2859451"/>
            <a:ext cx="201168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ct val="145000"/>
              </a:lnSpc>
              <a:buNone/>
            </a:pPr>
            <a:r>
              <a:rPr lang="en-US" sz="11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Der Agent </a:t>
            </a:r>
            <a:r>
              <a:rPr lang="en-US" sz="11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erstellt</a:t>
            </a:r>
            <a:r>
              <a:rPr lang="en-US" sz="11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Content Pieces und </a:t>
            </a:r>
            <a:r>
              <a:rPr lang="en-US" sz="11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schickt</a:t>
            </a:r>
            <a:r>
              <a:rPr lang="en-US" sz="11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1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sie</a:t>
            </a:r>
            <a:r>
              <a:rPr lang="en-US" sz="11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1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euch</a:t>
            </a:r>
            <a:r>
              <a:rPr lang="en-US" sz="11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1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regelmässig</a:t>
            </a:r>
            <a:r>
              <a:rPr lang="en-US" sz="11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1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zur</a:t>
            </a:r>
            <a:r>
              <a:rPr lang="en-US" sz="11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1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Freigabe</a:t>
            </a:r>
            <a:r>
              <a:rPr lang="en-US" sz="11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per E-Mail (Link). </a:t>
            </a:r>
            <a:r>
              <a:rPr lang="en-US" sz="11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Ihr</a:t>
            </a:r>
            <a:r>
              <a:rPr lang="en-US" sz="11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1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könnt</a:t>
            </a:r>
            <a:r>
              <a:rPr lang="en-US" sz="11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1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direkt</a:t>
            </a:r>
            <a:r>
              <a:rPr lang="en-US" sz="11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1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freigeben</a:t>
            </a:r>
            <a:r>
              <a:rPr lang="en-US" sz="11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1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oder</a:t>
            </a:r>
            <a:r>
              <a:rPr lang="en-US" sz="11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1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feedbacken</a:t>
            </a:r>
            <a:r>
              <a:rPr lang="en-US" sz="11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100" dirty="0"/>
          </a:p>
        </p:txBody>
      </p:sp>
      <p:sp>
        <p:nvSpPr>
          <p:cNvPr id="16" name="Shape 10"/>
          <p:cNvSpPr/>
          <p:nvPr/>
        </p:nvSpPr>
        <p:spPr>
          <a:xfrm>
            <a:off x="5943600" y="1740624"/>
            <a:ext cx="2377440" cy="2651761"/>
          </a:xfrm>
          <a:prstGeom prst="roundRect">
            <a:avLst>
              <a:gd name="adj" fmla="val 4615"/>
            </a:avLst>
          </a:prstGeom>
          <a:solidFill>
            <a:srgbClr val="FFFFFF"/>
          </a:solidFill>
          <a:ln/>
          <a:effectLst>
            <a:outerShdw blurRad="127000" dist="25400" dir="8100000" algn="bl" rotWithShape="0">
              <a:srgbClr val="000000">
                <a:alpha val="6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17" name="Text 11"/>
          <p:cNvSpPr/>
          <p:nvPr/>
        </p:nvSpPr>
        <p:spPr>
          <a:xfrm>
            <a:off x="6126480" y="1850353"/>
            <a:ext cx="10972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200" dirty="0">
                <a:solidFill>
                  <a:srgbClr val="1541FC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03</a:t>
            </a:r>
            <a:endParaRPr lang="en-US" sz="3200" dirty="0"/>
          </a:p>
        </p:txBody>
      </p:sp>
      <p:pic>
        <p:nvPicPr>
          <p:cNvPr id="18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2874" y="1941793"/>
            <a:ext cx="256032" cy="256032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6126480" y="2430925"/>
            <a:ext cx="20116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1541F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Live &amp; Optimierung</a:t>
            </a:r>
            <a:endParaRPr lang="en-US" sz="1400" dirty="0">
              <a:solidFill>
                <a:srgbClr val="1541FC"/>
              </a:solidFill>
            </a:endParaRPr>
          </a:p>
        </p:txBody>
      </p:sp>
      <p:sp>
        <p:nvSpPr>
          <p:cNvPr id="20" name="Text 13"/>
          <p:cNvSpPr/>
          <p:nvPr/>
        </p:nvSpPr>
        <p:spPr>
          <a:xfrm>
            <a:off x="6126480" y="2859451"/>
            <a:ext cx="201168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ct val="145000"/>
              </a:lnSpc>
              <a:buNone/>
            </a:pPr>
            <a:r>
              <a:rPr lang="en-US" sz="11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Euer</a:t>
            </a:r>
            <a:r>
              <a:rPr lang="en-US" sz="11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Content geht live. Ihr bekommt ein monatliches Reporting. Der Agent wird mit </a:t>
            </a:r>
            <a:r>
              <a:rPr lang="en-US" sz="11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jedem</a:t>
            </a:r>
            <a:r>
              <a:rPr lang="en-US" sz="11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Posting besser.</a:t>
            </a:r>
            <a:endParaRPr lang="en-US" sz="1100" dirty="0"/>
          </a:p>
        </p:txBody>
      </p:sp>
      <p:sp>
        <p:nvSpPr>
          <p:cNvPr id="21" name="Text 1">
            <a:extLst>
              <a:ext uri="{FF2B5EF4-FFF2-40B4-BE49-F238E27FC236}">
                <a16:creationId xmlns:a16="http://schemas.microsoft.com/office/drawing/2014/main" id="{597DC62C-79D3-A4DF-02DA-BFFDF55026F6}"/>
              </a:ext>
            </a:extLst>
          </p:cNvPr>
          <p:cNvSpPr/>
          <p:nvPr/>
        </p:nvSpPr>
        <p:spPr>
          <a:xfrm>
            <a:off x="731520" y="1051560"/>
            <a:ext cx="76809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Drei</a:t>
            </a:r>
            <a:r>
              <a:rPr lang="en-US" sz="1500" b="1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500" b="1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Schritte</a:t>
            </a:r>
            <a:r>
              <a:rPr lang="en-US" sz="1500" b="1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bis </a:t>
            </a:r>
            <a:r>
              <a:rPr lang="en-US" sz="1500" b="1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zum</a:t>
            </a:r>
            <a:r>
              <a:rPr lang="en-US" sz="1500" b="1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500" b="1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fertigen</a:t>
            </a:r>
            <a:r>
              <a:rPr lang="en-US" sz="1500" b="1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Content Agent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200;g3d3a06e08d2_0_0">
            <a:extLst>
              <a:ext uri="{FF2B5EF4-FFF2-40B4-BE49-F238E27FC236}">
                <a16:creationId xmlns:a16="http://schemas.microsoft.com/office/drawing/2014/main" id="{D6C8910E-A919-E1D1-9D10-DD2B3A46B03E}"/>
              </a:ext>
            </a:extLst>
          </p:cNvPr>
          <p:cNvSpPr/>
          <p:nvPr/>
        </p:nvSpPr>
        <p:spPr>
          <a:xfrm>
            <a:off x="-1" y="1"/>
            <a:ext cx="9144000" cy="5143500"/>
          </a:xfrm>
          <a:prstGeom prst="rect">
            <a:avLst/>
          </a:prstGeom>
          <a:gradFill>
            <a:gsLst>
              <a:gs pos="0">
                <a:srgbClr val="FFFFFF">
                  <a:alpha val="30196"/>
                </a:srgbClr>
              </a:gs>
              <a:gs pos="100000">
                <a:srgbClr val="E1F1FF"/>
              </a:gs>
            </a:gsLst>
            <a:lin ang="5400012" scaled="0"/>
          </a:gradFill>
          <a:ln>
            <a:noFill/>
          </a:ln>
        </p:spPr>
        <p:txBody>
          <a:bodyPr spcFirstLastPara="1" wrap="square" lIns="57141" tIns="28563" rIns="57141" bIns="2856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11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 0"/>
          <p:cNvSpPr/>
          <p:nvPr/>
        </p:nvSpPr>
        <p:spPr>
          <a:xfrm>
            <a:off x="731520" y="411480"/>
            <a:ext cx="768096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800" dirty="0">
                <a:solidFill>
                  <a:srgbClr val="1C252B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Was ihr bekommt</a:t>
            </a:r>
            <a:endParaRPr lang="en-US" sz="3800" dirty="0"/>
          </a:p>
        </p:txBody>
      </p:sp>
      <p:sp>
        <p:nvSpPr>
          <p:cNvPr id="4" name="Shape 2"/>
          <p:cNvSpPr/>
          <p:nvPr/>
        </p:nvSpPr>
        <p:spPr>
          <a:xfrm>
            <a:off x="731520" y="1626550"/>
            <a:ext cx="2377440" cy="1349127"/>
          </a:xfrm>
          <a:prstGeom prst="roundRect">
            <a:avLst>
              <a:gd name="adj" fmla="val 7692"/>
            </a:avLst>
          </a:prstGeom>
          <a:solidFill>
            <a:srgbClr val="FFFFFF"/>
          </a:solidFill>
          <a:ln/>
          <a:effectLst>
            <a:outerShdw blurRad="127000" dist="25400" dir="8100000" algn="bl" rotWithShape="0">
              <a:srgbClr val="000000">
                <a:alpha val="6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5" name="Shape 3"/>
          <p:cNvSpPr/>
          <p:nvPr/>
        </p:nvSpPr>
        <p:spPr>
          <a:xfrm>
            <a:off x="896112" y="1736279"/>
            <a:ext cx="347472" cy="347472"/>
          </a:xfrm>
          <a:prstGeom prst="ellipse">
            <a:avLst/>
          </a:prstGeom>
          <a:solidFill>
            <a:srgbClr val="EAF0FA"/>
          </a:solidFill>
          <a:ln/>
        </p:spPr>
        <p:txBody>
          <a:bodyPr/>
          <a:lstStyle/>
          <a:p>
            <a:endParaRPr lang="de-DE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264" y="1809431"/>
            <a:ext cx="201168" cy="20116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896112" y="2129471"/>
            <a:ext cx="2057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b="1" dirty="0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Content Framework</a:t>
            </a:r>
            <a:endParaRPr lang="en-US" sz="1250" dirty="0"/>
          </a:p>
        </p:txBody>
      </p:sp>
      <p:sp>
        <p:nvSpPr>
          <p:cNvPr id="8" name="Text 5"/>
          <p:cNvSpPr/>
          <p:nvPr/>
        </p:nvSpPr>
        <p:spPr>
          <a:xfrm>
            <a:off x="896112" y="2376359"/>
            <a:ext cx="20574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5000"/>
              </a:lnSpc>
              <a:buNone/>
            </a:pP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Kanal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4 Content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Gefässe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mit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jeweils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einem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Template-Layout. </a:t>
            </a:r>
            <a:endParaRPr lang="en-US" sz="1000" dirty="0"/>
          </a:p>
        </p:txBody>
      </p:sp>
      <p:sp>
        <p:nvSpPr>
          <p:cNvPr id="9" name="Shape 6"/>
          <p:cNvSpPr/>
          <p:nvPr/>
        </p:nvSpPr>
        <p:spPr>
          <a:xfrm>
            <a:off x="3337560" y="1626550"/>
            <a:ext cx="2377440" cy="1349127"/>
          </a:xfrm>
          <a:prstGeom prst="roundRect">
            <a:avLst>
              <a:gd name="adj" fmla="val 7692"/>
            </a:avLst>
          </a:prstGeom>
          <a:solidFill>
            <a:srgbClr val="FFFFFF"/>
          </a:solidFill>
          <a:ln/>
          <a:effectLst>
            <a:outerShdw blurRad="127000" dist="25400" dir="8100000" algn="bl" rotWithShape="0">
              <a:srgbClr val="000000">
                <a:alpha val="6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10" name="Shape 7"/>
          <p:cNvSpPr/>
          <p:nvPr/>
        </p:nvSpPr>
        <p:spPr>
          <a:xfrm>
            <a:off x="3502152" y="1736279"/>
            <a:ext cx="347472" cy="347472"/>
          </a:xfrm>
          <a:prstGeom prst="ellipse">
            <a:avLst/>
          </a:prstGeom>
          <a:solidFill>
            <a:srgbClr val="EAF0FA"/>
          </a:solidFill>
          <a:ln/>
        </p:spPr>
        <p:txBody>
          <a:bodyPr/>
          <a:lstStyle/>
          <a:p>
            <a:endParaRPr lang="de-DE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5304" y="1809431"/>
            <a:ext cx="201168" cy="201168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3502152" y="2129471"/>
            <a:ext cx="2057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b="1" dirty="0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 Posts/ </a:t>
            </a:r>
            <a:r>
              <a:rPr lang="en-US" sz="1250" b="1" dirty="0" err="1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Woche</a:t>
            </a:r>
            <a:r>
              <a:rPr lang="en-US" sz="1250" b="1" dirty="0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/ </a:t>
            </a:r>
            <a:r>
              <a:rPr lang="en-US" sz="1250" b="1" dirty="0" err="1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Kanal</a:t>
            </a:r>
            <a:endParaRPr lang="en-US" sz="1250" dirty="0"/>
          </a:p>
        </p:txBody>
      </p:sp>
      <p:sp>
        <p:nvSpPr>
          <p:cNvPr id="13" name="Text 9"/>
          <p:cNvSpPr/>
          <p:nvPr/>
        </p:nvSpPr>
        <p:spPr>
          <a:xfrm>
            <a:off x="3502152" y="2376359"/>
            <a:ext cx="20574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5000"/>
              </a:lnSpc>
              <a:buNone/>
            </a:pP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 Content Pieces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inkl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Visual und Caption pro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Woche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pro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Kanal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000" dirty="0"/>
          </a:p>
        </p:txBody>
      </p:sp>
      <p:sp>
        <p:nvSpPr>
          <p:cNvPr id="14" name="Shape 10"/>
          <p:cNvSpPr/>
          <p:nvPr/>
        </p:nvSpPr>
        <p:spPr>
          <a:xfrm>
            <a:off x="5943600" y="1626550"/>
            <a:ext cx="2377440" cy="1349127"/>
          </a:xfrm>
          <a:prstGeom prst="roundRect">
            <a:avLst>
              <a:gd name="adj" fmla="val 7692"/>
            </a:avLst>
          </a:prstGeom>
          <a:solidFill>
            <a:srgbClr val="FFFFFF"/>
          </a:solidFill>
          <a:ln/>
          <a:effectLst>
            <a:outerShdw blurRad="127000" dist="25400" dir="8100000" algn="bl" rotWithShape="0">
              <a:srgbClr val="000000">
                <a:alpha val="6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15" name="Shape 11"/>
          <p:cNvSpPr/>
          <p:nvPr/>
        </p:nvSpPr>
        <p:spPr>
          <a:xfrm>
            <a:off x="6108192" y="1736279"/>
            <a:ext cx="347472" cy="347472"/>
          </a:xfrm>
          <a:prstGeom prst="ellipse">
            <a:avLst/>
          </a:prstGeom>
          <a:solidFill>
            <a:srgbClr val="EAF0FA"/>
          </a:solidFill>
          <a:ln/>
        </p:spPr>
        <p:txBody>
          <a:bodyPr/>
          <a:lstStyle/>
          <a:p>
            <a:endParaRPr lang="de-DE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1344" y="1809431"/>
            <a:ext cx="201168" cy="201168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6108192" y="2129471"/>
            <a:ext cx="2057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b="1" dirty="0" err="1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Agenturqualität</a:t>
            </a:r>
            <a:endParaRPr lang="en-US" sz="1250" dirty="0"/>
          </a:p>
        </p:txBody>
      </p:sp>
      <p:sp>
        <p:nvSpPr>
          <p:cNvPr id="18" name="Text 13"/>
          <p:cNvSpPr/>
          <p:nvPr/>
        </p:nvSpPr>
        <p:spPr>
          <a:xfrm>
            <a:off x="6108192" y="2376359"/>
            <a:ext cx="20574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5000"/>
              </a:lnSpc>
              <a:buNone/>
            </a:pP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100% on-brand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Grafiken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und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Texte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die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nach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eurer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Marke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klingen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 </a:t>
            </a:r>
            <a:endParaRPr lang="en-US" sz="1000" dirty="0"/>
          </a:p>
        </p:txBody>
      </p:sp>
      <p:sp>
        <p:nvSpPr>
          <p:cNvPr id="19" name="Shape 14"/>
          <p:cNvSpPr/>
          <p:nvPr/>
        </p:nvSpPr>
        <p:spPr>
          <a:xfrm>
            <a:off x="731520" y="3137633"/>
            <a:ext cx="2377440" cy="1349127"/>
          </a:xfrm>
          <a:prstGeom prst="roundRect">
            <a:avLst>
              <a:gd name="adj" fmla="val 7692"/>
            </a:avLst>
          </a:prstGeom>
          <a:solidFill>
            <a:srgbClr val="FFFFFF"/>
          </a:solidFill>
          <a:ln/>
          <a:effectLst>
            <a:outerShdw blurRad="127000" dist="25400" dir="8100000" algn="bl" rotWithShape="0">
              <a:srgbClr val="000000">
                <a:alpha val="6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20" name="Shape 15"/>
          <p:cNvSpPr/>
          <p:nvPr/>
        </p:nvSpPr>
        <p:spPr>
          <a:xfrm>
            <a:off x="896112" y="3247362"/>
            <a:ext cx="347472" cy="347472"/>
          </a:xfrm>
          <a:prstGeom prst="ellipse">
            <a:avLst/>
          </a:prstGeom>
          <a:solidFill>
            <a:srgbClr val="EAF0FA"/>
          </a:solidFill>
          <a:ln/>
        </p:spPr>
        <p:txBody>
          <a:bodyPr/>
          <a:lstStyle/>
          <a:p>
            <a:endParaRPr lang="de-DE"/>
          </a:p>
        </p:txBody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264" y="3320514"/>
            <a:ext cx="201168" cy="201168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896112" y="3640554"/>
            <a:ext cx="2057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b="1" dirty="0" err="1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Kontrolle</a:t>
            </a:r>
            <a:r>
              <a:rPr lang="en-US" sz="1250" b="1" dirty="0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und Speed</a:t>
            </a:r>
            <a:endParaRPr lang="en-US" sz="1250" dirty="0"/>
          </a:p>
        </p:txBody>
      </p:sp>
      <p:sp>
        <p:nvSpPr>
          <p:cNvPr id="23" name="Text 17"/>
          <p:cNvSpPr/>
          <p:nvPr/>
        </p:nvSpPr>
        <p:spPr>
          <a:xfrm>
            <a:off x="896112" y="3887442"/>
            <a:ext cx="20574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5000"/>
              </a:lnSpc>
              <a:buNone/>
            </a:pP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Direkte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Freigabe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und Edit-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Funktion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durch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euch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spart Feedback-Loops.</a:t>
            </a:r>
            <a:endParaRPr lang="en-US" sz="1000" dirty="0"/>
          </a:p>
        </p:txBody>
      </p:sp>
      <p:sp>
        <p:nvSpPr>
          <p:cNvPr id="24" name="Shape 18"/>
          <p:cNvSpPr/>
          <p:nvPr/>
        </p:nvSpPr>
        <p:spPr>
          <a:xfrm>
            <a:off x="3337560" y="3137633"/>
            <a:ext cx="2377440" cy="1349127"/>
          </a:xfrm>
          <a:prstGeom prst="roundRect">
            <a:avLst>
              <a:gd name="adj" fmla="val 7692"/>
            </a:avLst>
          </a:prstGeom>
          <a:solidFill>
            <a:srgbClr val="FFFFFF"/>
          </a:solidFill>
          <a:ln/>
          <a:effectLst>
            <a:outerShdw blurRad="127000" dist="25400" dir="8100000" algn="bl" rotWithShape="0">
              <a:srgbClr val="000000">
                <a:alpha val="6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25" name="Shape 19"/>
          <p:cNvSpPr/>
          <p:nvPr/>
        </p:nvSpPr>
        <p:spPr>
          <a:xfrm>
            <a:off x="3502152" y="3247362"/>
            <a:ext cx="347472" cy="347472"/>
          </a:xfrm>
          <a:prstGeom prst="ellipse">
            <a:avLst/>
          </a:prstGeom>
          <a:solidFill>
            <a:srgbClr val="EAF0FA"/>
          </a:solidFill>
          <a:ln/>
        </p:spPr>
        <p:txBody>
          <a:bodyPr/>
          <a:lstStyle/>
          <a:p>
            <a:endParaRPr lang="de-DE"/>
          </a:p>
        </p:txBody>
      </p:sp>
      <p:pic>
        <p:nvPicPr>
          <p:cNvPr id="2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5304" y="3320514"/>
            <a:ext cx="201168" cy="201168"/>
          </a:xfrm>
          <a:prstGeom prst="rect">
            <a:avLst/>
          </a:prstGeom>
        </p:spPr>
      </p:pic>
      <p:sp>
        <p:nvSpPr>
          <p:cNvPr id="27" name="Text 20"/>
          <p:cNvSpPr/>
          <p:nvPr/>
        </p:nvSpPr>
        <p:spPr>
          <a:xfrm>
            <a:off x="3502152" y="3640554"/>
            <a:ext cx="2057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b="1" dirty="0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Monatliches Reporting</a:t>
            </a:r>
            <a:endParaRPr lang="en-US" sz="1250" dirty="0"/>
          </a:p>
        </p:txBody>
      </p:sp>
      <p:sp>
        <p:nvSpPr>
          <p:cNvPr id="28" name="Text 21"/>
          <p:cNvSpPr/>
          <p:nvPr/>
        </p:nvSpPr>
        <p:spPr>
          <a:xfrm>
            <a:off x="3502152" y="3887442"/>
            <a:ext cx="20574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5000"/>
              </a:lnSpc>
              <a:buNone/>
            </a:pP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Klare Zahlen: Was hat funktioniert, was optimieren wir.</a:t>
            </a:r>
            <a:endParaRPr lang="en-US" sz="1000" dirty="0"/>
          </a:p>
        </p:txBody>
      </p:sp>
      <p:sp>
        <p:nvSpPr>
          <p:cNvPr id="29" name="Shape 22"/>
          <p:cNvSpPr/>
          <p:nvPr/>
        </p:nvSpPr>
        <p:spPr>
          <a:xfrm>
            <a:off x="5943600" y="3137633"/>
            <a:ext cx="2377440" cy="1349127"/>
          </a:xfrm>
          <a:prstGeom prst="roundRect">
            <a:avLst>
              <a:gd name="adj" fmla="val 7692"/>
            </a:avLst>
          </a:prstGeom>
          <a:solidFill>
            <a:srgbClr val="FFFFFF"/>
          </a:solidFill>
          <a:ln/>
          <a:effectLst>
            <a:outerShdw blurRad="127000" dist="25400" dir="8100000" algn="bl" rotWithShape="0">
              <a:srgbClr val="000000">
                <a:alpha val="6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30" name="Shape 23"/>
          <p:cNvSpPr/>
          <p:nvPr/>
        </p:nvSpPr>
        <p:spPr>
          <a:xfrm>
            <a:off x="6108192" y="3247362"/>
            <a:ext cx="347472" cy="347472"/>
          </a:xfrm>
          <a:prstGeom prst="ellipse">
            <a:avLst/>
          </a:prstGeom>
          <a:solidFill>
            <a:srgbClr val="EAF0FA"/>
          </a:solidFill>
          <a:ln/>
        </p:spPr>
        <p:txBody>
          <a:bodyPr/>
          <a:lstStyle/>
          <a:p>
            <a:endParaRPr lang="de-DE"/>
          </a:p>
        </p:txBody>
      </p:sp>
      <p:pic>
        <p:nvPicPr>
          <p:cNvPr id="31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1344" y="3320514"/>
            <a:ext cx="201168" cy="201168"/>
          </a:xfrm>
          <a:prstGeom prst="rect">
            <a:avLst/>
          </a:prstGeom>
        </p:spPr>
      </p:pic>
      <p:sp>
        <p:nvSpPr>
          <p:cNvPr id="32" name="Text 24"/>
          <p:cNvSpPr/>
          <p:nvPr/>
        </p:nvSpPr>
        <p:spPr>
          <a:xfrm>
            <a:off x="6108192" y="3640554"/>
            <a:ext cx="2057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b="1" dirty="0">
                <a:solidFill>
                  <a:srgbClr val="1C252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Laufende Optimierung</a:t>
            </a:r>
            <a:endParaRPr lang="en-US" sz="1250" dirty="0"/>
          </a:p>
        </p:txBody>
      </p:sp>
      <p:sp>
        <p:nvSpPr>
          <p:cNvPr id="33" name="Text 25"/>
          <p:cNvSpPr/>
          <p:nvPr/>
        </p:nvSpPr>
        <p:spPr>
          <a:xfrm>
            <a:off x="6108192" y="3887442"/>
            <a:ext cx="20574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5000"/>
              </a:lnSpc>
              <a:buNone/>
            </a:pP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Der Agent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lernt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dazu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der Content wird Monat für Monat besser.</a:t>
            </a:r>
            <a:endParaRPr lang="en-US" sz="1000" dirty="0"/>
          </a:p>
        </p:txBody>
      </p:sp>
      <p:sp>
        <p:nvSpPr>
          <p:cNvPr id="34" name="Text 1">
            <a:extLst>
              <a:ext uri="{FF2B5EF4-FFF2-40B4-BE49-F238E27FC236}">
                <a16:creationId xmlns:a16="http://schemas.microsoft.com/office/drawing/2014/main" id="{C0F56AF8-EFCF-376C-736F-5680166E3F22}"/>
              </a:ext>
            </a:extLst>
          </p:cNvPr>
          <p:cNvSpPr/>
          <p:nvPr/>
        </p:nvSpPr>
        <p:spPr>
          <a:xfrm>
            <a:off x="731520" y="1051560"/>
            <a:ext cx="76809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Euer</a:t>
            </a:r>
            <a:r>
              <a:rPr lang="en-US" sz="1500" b="1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All-Inclusive Social Media Abo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41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731520" y="1335819"/>
            <a:ext cx="7680960" cy="21945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400" dirty="0" err="1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Beispiele</a:t>
            </a:r>
            <a:endParaRPr lang="en-US" sz="4400" dirty="0">
              <a:solidFill>
                <a:srgbClr val="FFFFFF"/>
              </a:solidFill>
              <a:latin typeface="Arial Black" pitchFamily="34" charset="0"/>
              <a:ea typeface="Arial Black" pitchFamily="34" charset="-122"/>
              <a:cs typeface="Arial Black" pitchFamily="34" charset="-12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371600" y="2798859"/>
            <a:ext cx="640080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Alle </a:t>
            </a:r>
            <a:r>
              <a:rPr lang="en-US" sz="1400" b="1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nachfolgenden</a:t>
            </a: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Bilder</a:t>
            </a: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Layouts &amp; </a:t>
            </a:r>
            <a:b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</a:br>
            <a:r>
              <a:rPr lang="en-US" sz="1400" b="1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Texte</a:t>
            </a: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wurden</a:t>
            </a: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von </a:t>
            </a:r>
            <a:r>
              <a:rPr lang="en-US" sz="1400" b="1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Smove</a:t>
            </a: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Agents </a:t>
            </a:r>
            <a:r>
              <a:rPr lang="en-US" sz="1400" b="1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erstellt</a:t>
            </a: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47796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E4B15A5-CDAB-E918-284D-A1024B451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5935" y="4949765"/>
            <a:ext cx="150683" cy="160300"/>
          </a:xfrm>
        </p:spPr>
        <p:txBody>
          <a:bodyPr/>
          <a:lstStyle/>
          <a:p>
            <a:fld id="{86CB4B4D-7CA3-9044-876B-883B54F8677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2" name="Text 5">
            <a:extLst>
              <a:ext uri="{FF2B5EF4-FFF2-40B4-BE49-F238E27FC236}">
                <a16:creationId xmlns:a16="http://schemas.microsoft.com/office/drawing/2014/main" id="{6B0C1AA9-80A2-6B82-059A-C09D351F4A3F}"/>
              </a:ext>
            </a:extLst>
          </p:cNvPr>
          <p:cNvSpPr/>
          <p:nvPr/>
        </p:nvSpPr>
        <p:spPr>
          <a:xfrm>
            <a:off x="4954332" y="195080"/>
            <a:ext cx="3991762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lnSpc>
                <a:spcPct val="125000"/>
              </a:lnSpc>
              <a:buNone/>
            </a:pP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Alle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unten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stehenden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Bilder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wurden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ohne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Prompt von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einem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Smove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Agent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generiert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Die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Bilder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wurden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in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keiner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Weise </a:t>
            </a:r>
            <a:r>
              <a:rPr lang="en-US" sz="1000" dirty="0" err="1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nachbearbeitet</a:t>
            </a:r>
            <a:r>
              <a:rPr lang="en-US" sz="1000" dirty="0">
                <a:solidFill>
                  <a:srgbClr val="5A63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000" dirty="0"/>
          </a:p>
        </p:txBody>
      </p:sp>
      <p:pic>
        <p:nvPicPr>
          <p:cNvPr id="27" name="Bildplatzhalter 26" descr="Ein Bild, das Kleidung, Person, Menschliches Gesicht, Lächeln enthält.&#10;&#10;Automatisch generierte Beschreibung">
            <a:extLst>
              <a:ext uri="{FF2B5EF4-FFF2-40B4-BE49-F238E27FC236}">
                <a16:creationId xmlns:a16="http://schemas.microsoft.com/office/drawing/2014/main" id="{8E18C737-3A3F-38F0-2D7F-C949403DED4E}"/>
              </a:ext>
            </a:extLst>
          </p:cNvPr>
          <p:cNvPicPr>
            <a:picLocks noGrp="1" noChangeAspect="1"/>
          </p:cNvPicPr>
          <p:nvPr>
            <p:ph type="pic" sz="half" idx="22"/>
          </p:nvPr>
        </p:nvPicPr>
        <p:blipFill>
          <a:blip r:embed="rId2"/>
          <a:srcRect l="10000" r="10000"/>
          <a:stretch>
            <a:fillRect/>
          </a:stretch>
        </p:blipFill>
        <p:spPr/>
      </p:pic>
      <p:pic>
        <p:nvPicPr>
          <p:cNvPr id="31" name="Bildplatzhalter 30" descr="Ein Bild, das Im Haus, Handy, Text, Drink enthält.&#10;&#10;Automatisch generierte Beschreibung">
            <a:extLst>
              <a:ext uri="{FF2B5EF4-FFF2-40B4-BE49-F238E27FC236}">
                <a16:creationId xmlns:a16="http://schemas.microsoft.com/office/drawing/2014/main" id="{EE927DA8-12AC-6FE7-1833-C6695D144690}"/>
              </a:ext>
            </a:extLst>
          </p:cNvPr>
          <p:cNvPicPr>
            <a:picLocks noGrp="1" noChangeAspect="1"/>
          </p:cNvPicPr>
          <p:nvPr>
            <p:ph type="pic" sz="half" idx="23"/>
          </p:nvPr>
        </p:nvPicPr>
        <p:blipFill>
          <a:blip r:embed="rId3"/>
          <a:srcRect l="23" r="23"/>
          <a:stretch>
            <a:fillRect/>
          </a:stretch>
        </p:blipFill>
        <p:spPr/>
      </p:pic>
      <p:pic>
        <p:nvPicPr>
          <p:cNvPr id="47" name="Bildplatzhalter 46" descr="Ein Bild, das Menschliches Gesicht, Kleidung, Person, Im Haus enthält.&#10;&#10;Automatisch generierte Beschreibung">
            <a:extLst>
              <a:ext uri="{FF2B5EF4-FFF2-40B4-BE49-F238E27FC236}">
                <a16:creationId xmlns:a16="http://schemas.microsoft.com/office/drawing/2014/main" id="{60681601-653A-65A8-4446-FF1F3F1408CB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4"/>
          <a:srcRect l="9992" r="9992"/>
          <a:stretch>
            <a:fillRect/>
          </a:stretch>
        </p:blipFill>
        <p:spPr/>
      </p:pic>
      <p:pic>
        <p:nvPicPr>
          <p:cNvPr id="51" name="Bildplatzhalter 50" descr="Ein Bild, das Kleidung, Person, Im Haus, lila enthält.&#10;&#10;Automatisch generierte Beschreibung">
            <a:extLst>
              <a:ext uri="{FF2B5EF4-FFF2-40B4-BE49-F238E27FC236}">
                <a16:creationId xmlns:a16="http://schemas.microsoft.com/office/drawing/2014/main" id="{65D5104B-C246-892F-72DA-368AC0F1C835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5"/>
          <a:srcRect l="9992" r="9992"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980E7F-F18B-B59E-BBAF-DEC4FE16A12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-6610" y="1339593"/>
            <a:ext cx="207908" cy="367739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3E3E70E-F6E4-D080-DF33-E27BBF3160F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943612" y="1355011"/>
            <a:ext cx="207907" cy="361118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7" name="Bildplatzhalter 56" descr="Ein Bild, das Tasse, Im Haus enthält.&#10;&#10;Automatisch generierte Beschreibung">
            <a:extLst>
              <a:ext uri="{FF2B5EF4-FFF2-40B4-BE49-F238E27FC236}">
                <a16:creationId xmlns:a16="http://schemas.microsoft.com/office/drawing/2014/main" id="{FF5D68E8-F8F9-B496-2F13-7EC0A37E0A50}"/>
              </a:ext>
            </a:extLst>
          </p:cNvPr>
          <p:cNvPicPr>
            <a:picLocks noGrp="1" noChangeAspect="1"/>
          </p:cNvPicPr>
          <p:nvPr>
            <p:ph type="pic" sz="half" idx="29"/>
          </p:nvPr>
        </p:nvPicPr>
        <p:blipFill>
          <a:blip r:embed="rId6"/>
          <a:srcRect l="62" r="62"/>
          <a:stretch>
            <a:fillRect/>
          </a:stretch>
        </p:blipFill>
        <p:spPr/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7789DB9-5667-6E10-5FAC-26DE0C396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06" y="155506"/>
            <a:ext cx="1057205" cy="44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27544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d308049437_0_0"/>
          <p:cNvSpPr/>
          <p:nvPr/>
        </p:nvSpPr>
        <p:spPr>
          <a:xfrm rot="10800000">
            <a:off x="-1" y="1"/>
            <a:ext cx="9144000" cy="5143500"/>
          </a:xfrm>
          <a:prstGeom prst="rect">
            <a:avLst/>
          </a:prstGeom>
          <a:gradFill>
            <a:gsLst>
              <a:gs pos="0">
                <a:srgbClr val="FFFFFF">
                  <a:alpha val="30196"/>
                </a:srgbClr>
              </a:gs>
              <a:gs pos="100000">
                <a:srgbClr val="E1F1FF"/>
              </a:gs>
            </a:gsLst>
            <a:lin ang="5400012" scaled="0"/>
          </a:gradFill>
          <a:ln>
            <a:noFill/>
          </a:ln>
        </p:spPr>
        <p:txBody>
          <a:bodyPr spcFirstLastPara="1" wrap="square" lIns="57141" tIns="28563" rIns="57141" bIns="2856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11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g3d308049437_0_0"/>
          <p:cNvPicPr preferRelativeResize="0"/>
          <p:nvPr/>
        </p:nvPicPr>
        <p:blipFill>
          <a:blip r:embed="rId3"/>
          <a:srcRect/>
          <a:stretch/>
        </p:blipFill>
        <p:spPr>
          <a:xfrm>
            <a:off x="681125" y="387875"/>
            <a:ext cx="7781751" cy="43677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26558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1006</Words>
  <Application>Microsoft Macintosh PowerPoint</Application>
  <PresentationFormat>Bildschirmpräsentation (16:9)</PresentationFormat>
  <Paragraphs>141</Paragraphs>
  <Slides>17</Slides>
  <Notes>14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1" baseType="lpstr">
      <vt:lpstr>Arial</vt:lpstr>
      <vt:lpstr>Arial Black</vt:lpstr>
      <vt:lpstr>Inter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 Content Service</dc:title>
  <dc:subject>PptxGenJS Presentation</dc:subject>
  <dc:creator>Agency Whitelabel Deck</dc:creator>
  <cp:lastModifiedBy>Sophia-Maria Kramer</cp:lastModifiedBy>
  <cp:revision>15</cp:revision>
  <dcterms:created xsi:type="dcterms:W3CDTF">2026-03-08T14:17:12Z</dcterms:created>
  <dcterms:modified xsi:type="dcterms:W3CDTF">2026-05-06T21:06:32Z</dcterms:modified>
</cp:coreProperties>
</file>